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drawings/drawing3.xml" ContentType="application/vnd.openxmlformats-officedocument.drawingml.chartshapes+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harts/chart10.xml" ContentType="application/vnd.openxmlformats-officedocument.drawingml.chart+xml"/>
  <Override PartName="/ppt/slideLayouts/slideLayout99.xml" ContentType="application/vnd.openxmlformats-officedocument.presentationml.slideLayout+xml"/>
  <Override PartName="/ppt/charts/chart4.xml" ContentType="application/vnd.openxmlformats-officedocument.drawingml.char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12.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 id="2147483675" r:id="rId2"/>
    <p:sldMasterId id="2147483688" r:id="rId3"/>
    <p:sldMasterId id="2147483700" r:id="rId4"/>
    <p:sldMasterId id="2147483712" r:id="rId5"/>
    <p:sldMasterId id="2147483724" r:id="rId6"/>
    <p:sldMasterId id="2147483737" r:id="rId7"/>
    <p:sldMasterId id="2147483753" r:id="rId8"/>
    <p:sldMasterId id="2147483796" r:id="rId9"/>
    <p:sldMasterId id="2147483808" r:id="rId10"/>
  </p:sldMasterIdLst>
  <p:notesMasterIdLst>
    <p:notesMasterId r:id="rId66"/>
  </p:notesMasterIdLst>
  <p:sldIdLst>
    <p:sldId id="356" r:id="rId11"/>
    <p:sldId id="400" r:id="rId12"/>
    <p:sldId id="495" r:id="rId13"/>
    <p:sldId id="488" r:id="rId14"/>
    <p:sldId id="489" r:id="rId15"/>
    <p:sldId id="490" r:id="rId16"/>
    <p:sldId id="491" r:id="rId17"/>
    <p:sldId id="492" r:id="rId18"/>
    <p:sldId id="493" r:id="rId19"/>
    <p:sldId id="494" r:id="rId20"/>
    <p:sldId id="436" r:id="rId21"/>
    <p:sldId id="435" r:id="rId22"/>
    <p:sldId id="424" r:id="rId23"/>
    <p:sldId id="437" r:id="rId24"/>
    <p:sldId id="425" r:id="rId25"/>
    <p:sldId id="440" r:id="rId26"/>
    <p:sldId id="465" r:id="rId27"/>
    <p:sldId id="447" r:id="rId28"/>
    <p:sldId id="444" r:id="rId29"/>
    <p:sldId id="445" r:id="rId30"/>
    <p:sldId id="449" r:id="rId31"/>
    <p:sldId id="464" r:id="rId32"/>
    <p:sldId id="450" r:id="rId33"/>
    <p:sldId id="451" r:id="rId34"/>
    <p:sldId id="452" r:id="rId35"/>
    <p:sldId id="453" r:id="rId36"/>
    <p:sldId id="454" r:id="rId37"/>
    <p:sldId id="455" r:id="rId38"/>
    <p:sldId id="456" r:id="rId39"/>
    <p:sldId id="457" r:id="rId40"/>
    <p:sldId id="402" r:id="rId41"/>
    <p:sldId id="298" r:id="rId42"/>
    <p:sldId id="300" r:id="rId43"/>
    <p:sldId id="311" r:id="rId44"/>
    <p:sldId id="477" r:id="rId45"/>
    <p:sldId id="472" r:id="rId46"/>
    <p:sldId id="473" r:id="rId47"/>
    <p:sldId id="474" r:id="rId48"/>
    <p:sldId id="466" r:id="rId49"/>
    <p:sldId id="486" r:id="rId50"/>
    <p:sldId id="484" r:id="rId51"/>
    <p:sldId id="467" r:id="rId52"/>
    <p:sldId id="468" r:id="rId53"/>
    <p:sldId id="469" r:id="rId54"/>
    <p:sldId id="470" r:id="rId55"/>
    <p:sldId id="498" r:id="rId56"/>
    <p:sldId id="485" r:id="rId57"/>
    <p:sldId id="487" r:id="rId58"/>
    <p:sldId id="478" r:id="rId59"/>
    <p:sldId id="479" r:id="rId60"/>
    <p:sldId id="496" r:id="rId61"/>
    <p:sldId id="483" r:id="rId62"/>
    <p:sldId id="481" r:id="rId63"/>
    <p:sldId id="499" r:id="rId64"/>
    <p:sldId id="355"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E9A"/>
    <a:srgbClr val="CC0000"/>
    <a:srgbClr val="87E98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8172" autoAdjust="0"/>
  </p:normalViewPr>
  <p:slideViewPr>
    <p:cSldViewPr>
      <p:cViewPr>
        <p:scale>
          <a:sx n="60" d="100"/>
          <a:sy n="60" d="100"/>
        </p:scale>
        <p:origin x="-109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Flash%2094.5\najafi\&#1578;&#1575;&#1605;&#1740;&#1606;%20&#1605;&#1575;&#1604;&#1740;\NHA%20&amp;%20financial\NHA93\Final%20NHA93.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Flash%2094.5\najafi\&#1578;&#1575;&#1605;&#1740;&#1606;%20&#1605;&#1575;&#1604;&#1740;\NHA%20&amp;%20financial\NHA93\NHA93%20-SC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budget\share\&#1607;&#1605;&#1705;&#1575;&#1585;&#1575;&#1606;\&#1585;&#1605;&#1590;&#1575;&#1606;&#1740;&#1575;&#1606;\Provinc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81M-C\Desktop\Provinc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81M-C\Desktop\Province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Flash%2094.5\najafi\&#1578;&#1575;&#1605;&#1740;&#1606;%20&#1605;&#1575;&#1604;&#1740;\NHA%20&amp;%20financial\NHA93\Final%20NHA93.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Flash%2094.5\najafi\&#1578;&#1575;&#1605;&#1740;&#1606;%20&#1605;&#1575;&#1604;&#1740;\NHA%20&amp;%20financial\NHA93\Final%20NHA9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lash%2094.5\najafi\&#1576;&#1608;&#1583;&#1580;&#1607;%20&#1582;&#1575;&#1606;&#1608;&#1575;&#1585;\TH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I:\Flash%2094.5\najafi\&#1578;&#1575;&#1605;&#1740;&#1606;%20&#1605;&#1575;&#1604;&#1740;\NHA%20&amp;%20financial\NHA93\Final%20NHA9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Flash%2094.5\najafi\&#1578;&#1575;&#1605;&#1740;&#1606;%20&#1605;&#1575;&#1604;&#1740;\NHA%20&amp;%20financial\NHA93\NHA%2094.11.52.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I:\Flash%2094.5\najafi\&#1578;&#1575;&#1605;&#1740;&#1606;%20&#1605;&#1575;&#1604;&#1740;\NHA%20&amp;%20financial\NHA93\Final%20NHA93.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I:\Flash%2094.5\najafi\&#1578;&#1575;&#1605;&#1740;&#1606;%20&#1605;&#1575;&#1604;&#1740;\NHA%20&amp;%20financial\NHA93\Final%20NHA93.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H:\Flash%2094.5\najafi\&#1578;&#1575;&#1605;&#1740;&#1606;%20&#1605;&#1575;&#1604;&#1740;\NHA%20&amp;%20financial\NHA93\Final%20NHA9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view3D>
      <c:depthPercent val="100"/>
      <c:rAngAx val="1"/>
    </c:view3D>
    <c:plotArea>
      <c:layout>
        <c:manualLayout>
          <c:layoutTarget val="inner"/>
          <c:xMode val="edge"/>
          <c:yMode val="edge"/>
          <c:x val="0.11269928532160539"/>
          <c:y val="2.0408163265306145E-2"/>
          <c:w val="0.86201209455744909"/>
          <c:h val="0.89246467817896369"/>
        </c:manualLayout>
      </c:layout>
      <c:bar3DChart>
        <c:barDir val="col"/>
        <c:grouping val="stacked"/>
        <c:ser>
          <c:idx val="0"/>
          <c:order val="0"/>
          <c:dLbls>
            <c:dLbl>
              <c:idx val="10"/>
              <c:layout>
                <c:manualLayout>
                  <c:x val="1.384562132225685E-2"/>
                  <c:y val="-0.27795193312434713"/>
                </c:manualLayout>
              </c:layout>
              <c:showVal val="1"/>
            </c:dLbl>
            <c:dLbl>
              <c:idx val="11"/>
              <c:layout>
                <c:manualLayout>
                  <c:x val="-8.3073727933541015E-3"/>
                  <c:y val="-0.37199582027168232"/>
                </c:manualLayout>
              </c:layout>
              <c:showVal val="1"/>
            </c:dLbl>
            <c:dLbl>
              <c:idx val="12"/>
              <c:layout>
                <c:manualLayout>
                  <c:x val="-6.9228106611284165E-3"/>
                  <c:y val="-0.43887147335423277"/>
                </c:manualLayout>
              </c:layout>
              <c:showVal val="1"/>
            </c:dLbl>
            <c:dLbl>
              <c:idx val="13"/>
              <c:layout>
                <c:manualLayout>
                  <c:x val="-2.7691242644513757E-3"/>
                  <c:y val="-0.43678160919540276"/>
                </c:manualLayout>
              </c:layout>
              <c:showVal val="1"/>
            </c:dLbl>
            <c:txPr>
              <a:bodyPr/>
              <a:lstStyle/>
              <a:p>
                <a:pPr rtl="1">
                  <a:defRPr sz="1050">
                    <a:cs typeface="B Titr" pitchFamily="2" charset="-78"/>
                  </a:defRPr>
                </a:pPr>
                <a:endParaRPr lang="fa-IR"/>
              </a:p>
            </c:txPr>
            <c:showVal val="1"/>
          </c:dLbls>
          <c:cat>
            <c:numRef>
              <c:f>نمودارها!$B$136:$B$149</c:f>
              <c:numCache>
                <c:formatCode>General</c:formatCode>
                <c:ptCount val="14"/>
                <c:pt idx="0">
                  <c:v>82</c:v>
                </c:pt>
                <c:pt idx="1">
                  <c:v>83</c:v>
                </c:pt>
                <c:pt idx="2">
                  <c:v>84</c:v>
                </c:pt>
                <c:pt idx="3">
                  <c:v>85</c:v>
                </c:pt>
                <c:pt idx="4">
                  <c:v>86</c:v>
                </c:pt>
                <c:pt idx="5">
                  <c:v>87</c:v>
                </c:pt>
                <c:pt idx="6">
                  <c:v>88</c:v>
                </c:pt>
                <c:pt idx="7">
                  <c:v>89</c:v>
                </c:pt>
                <c:pt idx="8">
                  <c:v>90</c:v>
                </c:pt>
                <c:pt idx="9" formatCode="#,##0">
                  <c:v>91</c:v>
                </c:pt>
                <c:pt idx="10" formatCode="#,##0">
                  <c:v>92</c:v>
                </c:pt>
                <c:pt idx="11" formatCode="#,##0">
                  <c:v>93</c:v>
                </c:pt>
                <c:pt idx="12" formatCode="#,##0">
                  <c:v>94</c:v>
                </c:pt>
                <c:pt idx="13" formatCode="#,##0">
                  <c:v>95</c:v>
                </c:pt>
              </c:numCache>
            </c:numRef>
          </c:cat>
          <c:val>
            <c:numRef>
              <c:f>نمودارها!$T$136:$T$149</c:f>
              <c:numCache>
                <c:formatCode>#,##0</c:formatCode>
                <c:ptCount val="14"/>
                <c:pt idx="0">
                  <c:v>66465876</c:v>
                </c:pt>
                <c:pt idx="1">
                  <c:v>86558704</c:v>
                </c:pt>
                <c:pt idx="2">
                  <c:v>111743518</c:v>
                </c:pt>
                <c:pt idx="3">
                  <c:v>132858168</c:v>
                </c:pt>
                <c:pt idx="4">
                  <c:v>169305921</c:v>
                </c:pt>
                <c:pt idx="5">
                  <c:v>213029619</c:v>
                </c:pt>
                <c:pt idx="6">
                  <c:v>273234989.18440318</c:v>
                </c:pt>
                <c:pt idx="7">
                  <c:v>344131579.46373624</c:v>
                </c:pt>
                <c:pt idx="8">
                  <c:v>431709435.25499719</c:v>
                </c:pt>
                <c:pt idx="9">
                  <c:v>500409768.37263823</c:v>
                </c:pt>
                <c:pt idx="10">
                  <c:v>620107354.3721509</c:v>
                </c:pt>
                <c:pt idx="11">
                  <c:v>810636026.15632033</c:v>
                </c:pt>
                <c:pt idx="12">
                  <c:v>990366011</c:v>
                </c:pt>
                <c:pt idx="13">
                  <c:v>1198110830</c:v>
                </c:pt>
              </c:numCache>
            </c:numRef>
          </c:val>
        </c:ser>
        <c:shape val="cylinder"/>
        <c:axId val="87970560"/>
        <c:axId val="87972096"/>
        <c:axId val="0"/>
      </c:bar3DChart>
      <c:catAx>
        <c:axId val="87970560"/>
        <c:scaling>
          <c:orientation val="minMax"/>
        </c:scaling>
        <c:axPos val="b"/>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fa-IR"/>
          </a:p>
        </c:txPr>
        <c:crossAx val="87972096"/>
        <c:crosses val="autoZero"/>
        <c:auto val="1"/>
        <c:lblAlgn val="ctr"/>
        <c:lblOffset val="100"/>
      </c:catAx>
      <c:valAx>
        <c:axId val="87972096"/>
        <c:scaling>
          <c:orientation val="minMax"/>
        </c:scaling>
        <c:axPos val="l"/>
        <c:majorGridlines/>
        <c:numFmt formatCode="#,##0" sourceLinked="1"/>
        <c:tickLblPos val="nextTo"/>
        <c:txPr>
          <a:bodyPr rot="0" vert="horz"/>
          <a:lstStyle/>
          <a:p>
            <a:pPr>
              <a:defRPr sz="1000" b="0" i="0" u="none" strike="noStrike" baseline="0">
                <a:solidFill>
                  <a:srgbClr val="000000"/>
                </a:solidFill>
                <a:latin typeface="Arial"/>
                <a:ea typeface="Arial"/>
                <a:cs typeface="Arial"/>
              </a:defRPr>
            </a:pPr>
            <a:endParaRPr lang="fa-IR"/>
          </a:p>
        </c:txPr>
        <c:crossAx val="87970560"/>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fa-IR"/>
  <c:chart>
    <c:title>
      <c:tx>
        <c:rich>
          <a:bodyPr/>
          <a:lstStyle/>
          <a:p>
            <a:pPr>
              <a:defRPr sz="2000">
                <a:cs typeface="B Titr" pitchFamily="2" charset="-78"/>
              </a:defRPr>
            </a:pPr>
            <a:r>
              <a:rPr lang="fa-IR" sz="2000" dirty="0" smtClean="0">
                <a:cs typeface="B Titr" pitchFamily="2" charset="-78"/>
              </a:rPr>
              <a:t>کل هزینه</a:t>
            </a:r>
            <a:r>
              <a:rPr lang="fa-IR" sz="2000" baseline="0" dirty="0" smtClean="0">
                <a:cs typeface="B Titr" pitchFamily="2" charset="-78"/>
              </a:rPr>
              <a:t> </a:t>
            </a:r>
            <a:r>
              <a:rPr lang="fa-IR" sz="2000" baseline="0" dirty="0" smtClean="0">
                <a:cs typeface="B Titr" pitchFamily="2" charset="-78"/>
              </a:rPr>
              <a:t>های سلامت </a:t>
            </a:r>
            <a:r>
              <a:rPr lang="fa-IR" sz="2000" baseline="0" dirty="0" smtClean="0">
                <a:cs typeface="B Titr" pitchFamily="2" charset="-78"/>
              </a:rPr>
              <a:t>کشور به تفکیک </a:t>
            </a:r>
            <a:r>
              <a:rPr lang="fa-IR" sz="2000" baseline="0" dirty="0" smtClean="0">
                <a:cs typeface="B Titr" pitchFamily="2" charset="-78"/>
              </a:rPr>
              <a:t>خدمات در سال 1393</a:t>
            </a:r>
            <a:endParaRPr lang="en-US" sz="2000" dirty="0">
              <a:cs typeface="B Titr" pitchFamily="2" charset="-78"/>
            </a:endParaRPr>
          </a:p>
        </c:rich>
      </c:tx>
      <c:layout>
        <c:manualLayout>
          <c:xMode val="edge"/>
          <c:yMode val="edge"/>
          <c:x val="0.46086591352550182"/>
          <c:y val="2.273885893573677E-2"/>
        </c:manualLayout>
      </c:layout>
    </c:title>
    <c:view3D>
      <c:rotX val="30"/>
      <c:rotY val="360"/>
      <c:perspective val="30"/>
    </c:view3D>
    <c:plotArea>
      <c:layout>
        <c:manualLayout>
          <c:layoutTarget val="inner"/>
          <c:xMode val="edge"/>
          <c:yMode val="edge"/>
          <c:x val="7.022933842298032E-2"/>
          <c:y val="0.19966930019553941"/>
          <c:w val="0.84099072835429223"/>
          <c:h val="0.75513998515568181"/>
        </c:manualLayout>
      </c:layout>
      <c:pie3DChart>
        <c:varyColors val="1"/>
        <c:ser>
          <c:idx val="0"/>
          <c:order val="0"/>
          <c:dLbls>
            <c:txPr>
              <a:bodyPr/>
              <a:lstStyle/>
              <a:p>
                <a:pPr>
                  <a:defRPr sz="1200">
                    <a:cs typeface="B Titr" pitchFamily="2" charset="-78"/>
                  </a:defRPr>
                </a:pPr>
                <a:endParaRPr lang="fa-IR"/>
              </a:p>
            </c:txPr>
            <c:showCatName val="1"/>
            <c:showPercent val="1"/>
            <c:showLeaderLines val="1"/>
          </c:dLbls>
          <c:cat>
            <c:strRef>
              <c:f>'جدول یک'!$AQ$5:$AQ$13</c:f>
              <c:strCache>
                <c:ptCount val="9"/>
                <c:pt idx="0">
                  <c:v>خدمات درماني</c:v>
                </c:pt>
                <c:pt idx="1">
                  <c:v>خدمات توانبخشي</c:v>
                </c:pt>
                <c:pt idx="2">
                  <c:v>خدمات پرستاري بلندمدت</c:v>
                </c:pt>
                <c:pt idx="3">
                  <c:v>خدمات جانبي مراقبت پزشكي</c:v>
                </c:pt>
                <c:pt idx="4">
                  <c:v>انواع دارو و سايركالاهاي پزشكي </c:v>
                </c:pt>
                <c:pt idx="5">
                  <c:v>خدمات بهداشت عمومي و پيشگيري</c:v>
                </c:pt>
                <c:pt idx="6">
                  <c:v>مديريت سلامت و بيمه ي سلامت</c:v>
                </c:pt>
                <c:pt idx="7">
                  <c:v>ساير هزينه ها</c:v>
                </c:pt>
                <c:pt idx="8">
                  <c:v>تشكيل سرمايه </c:v>
                </c:pt>
              </c:strCache>
            </c:strRef>
          </c:cat>
          <c:val>
            <c:numRef>
              <c:f>'جدول یک'!$AP$5:$AP$13</c:f>
              <c:numCache>
                <c:formatCode>0.0</c:formatCode>
                <c:ptCount val="9"/>
                <c:pt idx="0">
                  <c:v>61.510935983651862</c:v>
                </c:pt>
                <c:pt idx="1">
                  <c:v>0.88722776871441977</c:v>
                </c:pt>
                <c:pt idx="2">
                  <c:v>0.13276904875934695</c:v>
                </c:pt>
                <c:pt idx="3">
                  <c:v>7.5598644458515887</c:v>
                </c:pt>
                <c:pt idx="4">
                  <c:v>18.493133400222632</c:v>
                </c:pt>
                <c:pt idx="5">
                  <c:v>6.9155205034847622</c:v>
                </c:pt>
                <c:pt idx="6">
                  <c:v>1.7422526111171632</c:v>
                </c:pt>
                <c:pt idx="7">
                  <c:v>6.5611957935053289E-3</c:v>
                </c:pt>
                <c:pt idx="8">
                  <c:v>2.7517350424047091</c:v>
                </c:pt>
              </c:numCache>
            </c:numRef>
          </c:val>
        </c:ser>
        <c:dLbls>
          <c:showCatName val="1"/>
          <c:showPercent val="1"/>
        </c:dLbls>
      </c:pie3DChart>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a-IR"/>
  <c:chart>
    <c:plotArea>
      <c:layout/>
      <c:barChart>
        <c:barDir val="col"/>
        <c:grouping val="clustered"/>
        <c:ser>
          <c:idx val="3"/>
          <c:order val="0"/>
          <c:tx>
            <c:strRef>
              <c:f>Sheet1!$K$15</c:f>
              <c:strCache>
                <c:ptCount val="1"/>
                <c:pt idx="0">
                  <c:v>سال 90</c:v>
                </c:pt>
              </c:strCache>
            </c:strRef>
          </c:tx>
          <c:cat>
            <c:strRef>
              <c:f>Sheet1!$L$11:$AQ$11</c:f>
              <c:strCache>
                <c:ptCount val="32"/>
                <c:pt idx="0">
                  <c:v>اذربایجان شرقی</c:v>
                </c:pt>
                <c:pt idx="1">
                  <c:v>اذربایجان غربی</c:v>
                </c:pt>
                <c:pt idx="2">
                  <c:v>اردبیل</c:v>
                </c:pt>
                <c:pt idx="3">
                  <c:v>اصفهان </c:v>
                </c:pt>
                <c:pt idx="4">
                  <c:v>ایلام</c:v>
                </c:pt>
                <c:pt idx="5">
                  <c:v>بوشهر</c:v>
                </c:pt>
                <c:pt idx="6">
                  <c:v>تهران</c:v>
                </c:pt>
                <c:pt idx="7">
                  <c:v>چهارمحال</c:v>
                </c:pt>
                <c:pt idx="8">
                  <c:v>خراسان جنوبی</c:v>
                </c:pt>
                <c:pt idx="9">
                  <c:v>خراسان</c:v>
                </c:pt>
                <c:pt idx="10">
                  <c:v>خراسان شمالی</c:v>
                </c:pt>
                <c:pt idx="11">
                  <c:v>خوزستان </c:v>
                </c:pt>
                <c:pt idx="12">
                  <c:v>زنجان</c:v>
                </c:pt>
                <c:pt idx="13">
                  <c:v>سمنان</c:v>
                </c:pt>
                <c:pt idx="14">
                  <c:v>سیستان</c:v>
                </c:pt>
                <c:pt idx="15">
                  <c:v>فارس</c:v>
                </c:pt>
                <c:pt idx="16">
                  <c:v>قزوین</c:v>
                </c:pt>
                <c:pt idx="17">
                  <c:v>قم</c:v>
                </c:pt>
                <c:pt idx="18">
                  <c:v>کردستان</c:v>
                </c:pt>
                <c:pt idx="19">
                  <c:v>کرمان</c:v>
                </c:pt>
                <c:pt idx="20">
                  <c:v>کرمانشاه</c:v>
                </c:pt>
                <c:pt idx="21">
                  <c:v>کهگیلویه</c:v>
                </c:pt>
                <c:pt idx="22">
                  <c:v>گلستان</c:v>
                </c:pt>
                <c:pt idx="23">
                  <c:v>گیلان</c:v>
                </c:pt>
                <c:pt idx="24">
                  <c:v>مازندران</c:v>
                </c:pt>
                <c:pt idx="25">
                  <c:v>مرکزی</c:v>
                </c:pt>
                <c:pt idx="26">
                  <c:v>هرمزگان</c:v>
                </c:pt>
                <c:pt idx="27">
                  <c:v>همدان</c:v>
                </c:pt>
                <c:pt idx="28">
                  <c:v>یزد</c:v>
                </c:pt>
                <c:pt idx="29">
                  <c:v>لرستان</c:v>
                </c:pt>
                <c:pt idx="30">
                  <c:v>البرز</c:v>
                </c:pt>
                <c:pt idx="31">
                  <c:v>ستاد مرکز</c:v>
                </c:pt>
              </c:strCache>
            </c:strRef>
          </c:cat>
          <c:val>
            <c:numRef>
              <c:f>Sheet1!$L$15:$AQ$15</c:f>
              <c:numCache>
                <c:formatCode>General</c:formatCode>
                <c:ptCount val="32"/>
                <c:pt idx="0">
                  <c:v>23609632.54712528</c:v>
                </c:pt>
                <c:pt idx="1">
                  <c:v>16036355.847828105</c:v>
                </c:pt>
                <c:pt idx="2">
                  <c:v>6928342.0812912146</c:v>
                </c:pt>
                <c:pt idx="3">
                  <c:v>35850071.165841363</c:v>
                </c:pt>
                <c:pt idx="4">
                  <c:v>4262952.2747322796</c:v>
                </c:pt>
                <c:pt idx="5">
                  <c:v>4120730.0219532312</c:v>
                </c:pt>
                <c:pt idx="6">
                  <c:v>99005585.698157221</c:v>
                </c:pt>
                <c:pt idx="7">
                  <c:v>6137286.1702618366</c:v>
                </c:pt>
                <c:pt idx="8">
                  <c:v>1968588.3993817305</c:v>
                </c:pt>
                <c:pt idx="9">
                  <c:v>22395303.447944041</c:v>
                </c:pt>
                <c:pt idx="10">
                  <c:v>3350148.5233542877</c:v>
                </c:pt>
                <c:pt idx="11">
                  <c:v>20928231.468445215</c:v>
                </c:pt>
                <c:pt idx="12">
                  <c:v>5930272.6827249499</c:v>
                </c:pt>
                <c:pt idx="13">
                  <c:v>3673849.9842313365</c:v>
                </c:pt>
                <c:pt idx="14">
                  <c:v>6945383.9881099993</c:v>
                </c:pt>
                <c:pt idx="15">
                  <c:v>38281315.245631747</c:v>
                </c:pt>
                <c:pt idx="16">
                  <c:v>5431838.3556694165</c:v>
                </c:pt>
                <c:pt idx="17">
                  <c:v>7241411.1199639821</c:v>
                </c:pt>
                <c:pt idx="18">
                  <c:v>6131498.9902034281</c:v>
                </c:pt>
                <c:pt idx="19">
                  <c:v>12818392.626735179</c:v>
                </c:pt>
                <c:pt idx="20">
                  <c:v>9857076.8629231825</c:v>
                </c:pt>
                <c:pt idx="21">
                  <c:v>3248350.8918861002</c:v>
                </c:pt>
                <c:pt idx="22">
                  <c:v>8017402.6216011485</c:v>
                </c:pt>
                <c:pt idx="23">
                  <c:v>15887068.566077447</c:v>
                </c:pt>
                <c:pt idx="24">
                  <c:v>16213751.719343767</c:v>
                </c:pt>
                <c:pt idx="25">
                  <c:v>10406214.635061836</c:v>
                </c:pt>
                <c:pt idx="26">
                  <c:v>5532364.1444509486</c:v>
                </c:pt>
                <c:pt idx="27">
                  <c:v>7396238.9094169196</c:v>
                </c:pt>
                <c:pt idx="28">
                  <c:v>5579135.9926410504</c:v>
                </c:pt>
                <c:pt idx="29">
                  <c:v>9619855.2517321445</c:v>
                </c:pt>
                <c:pt idx="30">
                  <c:v>8294348.8507124567</c:v>
                </c:pt>
                <c:pt idx="31">
                  <c:v>177091.13259932114</c:v>
                </c:pt>
              </c:numCache>
            </c:numRef>
          </c:val>
        </c:ser>
        <c:ser>
          <c:idx val="4"/>
          <c:order val="1"/>
          <c:tx>
            <c:strRef>
              <c:f>Sheet1!$K$16</c:f>
              <c:strCache>
                <c:ptCount val="1"/>
                <c:pt idx="0">
                  <c:v>سال 91</c:v>
                </c:pt>
              </c:strCache>
            </c:strRef>
          </c:tx>
          <c:cat>
            <c:strRef>
              <c:f>Sheet1!$L$11:$AQ$11</c:f>
              <c:strCache>
                <c:ptCount val="32"/>
                <c:pt idx="0">
                  <c:v>اذربایجان شرقی</c:v>
                </c:pt>
                <c:pt idx="1">
                  <c:v>اذربایجان غربی</c:v>
                </c:pt>
                <c:pt idx="2">
                  <c:v>اردبیل</c:v>
                </c:pt>
                <c:pt idx="3">
                  <c:v>اصفهان </c:v>
                </c:pt>
                <c:pt idx="4">
                  <c:v>ایلام</c:v>
                </c:pt>
                <c:pt idx="5">
                  <c:v>بوشهر</c:v>
                </c:pt>
                <c:pt idx="6">
                  <c:v>تهران</c:v>
                </c:pt>
                <c:pt idx="7">
                  <c:v>چهارمحال</c:v>
                </c:pt>
                <c:pt idx="8">
                  <c:v>خراسان جنوبی</c:v>
                </c:pt>
                <c:pt idx="9">
                  <c:v>خراسان</c:v>
                </c:pt>
                <c:pt idx="10">
                  <c:v>خراسان شمالی</c:v>
                </c:pt>
                <c:pt idx="11">
                  <c:v>خوزستان </c:v>
                </c:pt>
                <c:pt idx="12">
                  <c:v>زنجان</c:v>
                </c:pt>
                <c:pt idx="13">
                  <c:v>سمنان</c:v>
                </c:pt>
                <c:pt idx="14">
                  <c:v>سیستان</c:v>
                </c:pt>
                <c:pt idx="15">
                  <c:v>فارس</c:v>
                </c:pt>
                <c:pt idx="16">
                  <c:v>قزوین</c:v>
                </c:pt>
                <c:pt idx="17">
                  <c:v>قم</c:v>
                </c:pt>
                <c:pt idx="18">
                  <c:v>کردستان</c:v>
                </c:pt>
                <c:pt idx="19">
                  <c:v>کرمان</c:v>
                </c:pt>
                <c:pt idx="20">
                  <c:v>کرمانشاه</c:v>
                </c:pt>
                <c:pt idx="21">
                  <c:v>کهگیلویه</c:v>
                </c:pt>
                <c:pt idx="22">
                  <c:v>گلستان</c:v>
                </c:pt>
                <c:pt idx="23">
                  <c:v>گیلان</c:v>
                </c:pt>
                <c:pt idx="24">
                  <c:v>مازندران</c:v>
                </c:pt>
                <c:pt idx="25">
                  <c:v>مرکزی</c:v>
                </c:pt>
                <c:pt idx="26">
                  <c:v>هرمزگان</c:v>
                </c:pt>
                <c:pt idx="27">
                  <c:v>همدان</c:v>
                </c:pt>
                <c:pt idx="28">
                  <c:v>یزد</c:v>
                </c:pt>
                <c:pt idx="29">
                  <c:v>لرستان</c:v>
                </c:pt>
                <c:pt idx="30">
                  <c:v>البرز</c:v>
                </c:pt>
                <c:pt idx="31">
                  <c:v>ستاد مرکز</c:v>
                </c:pt>
              </c:strCache>
            </c:strRef>
          </c:cat>
          <c:val>
            <c:numRef>
              <c:f>Sheet1!$L$16:$AQ$16</c:f>
              <c:numCache>
                <c:formatCode>General</c:formatCode>
                <c:ptCount val="32"/>
                <c:pt idx="0">
                  <c:v>22853831.517031137</c:v>
                </c:pt>
                <c:pt idx="1">
                  <c:v>11477127.917285983</c:v>
                </c:pt>
                <c:pt idx="2">
                  <c:v>8916770.9397408701</c:v>
                </c:pt>
                <c:pt idx="3">
                  <c:v>35310521.137395501</c:v>
                </c:pt>
                <c:pt idx="4">
                  <c:v>2149871.2963913069</c:v>
                </c:pt>
                <c:pt idx="5">
                  <c:v>3544854.4079437917</c:v>
                </c:pt>
                <c:pt idx="6">
                  <c:v>126339740.61050019</c:v>
                </c:pt>
                <c:pt idx="7">
                  <c:v>6345848.0549930688</c:v>
                </c:pt>
                <c:pt idx="8">
                  <c:v>2696104.2582319416</c:v>
                </c:pt>
                <c:pt idx="9">
                  <c:v>26574739.124727551</c:v>
                </c:pt>
                <c:pt idx="10">
                  <c:v>4216594.1446336862</c:v>
                </c:pt>
                <c:pt idx="11">
                  <c:v>24890308.071172584</c:v>
                </c:pt>
                <c:pt idx="12">
                  <c:v>8070191.6904945122</c:v>
                </c:pt>
                <c:pt idx="13">
                  <c:v>4193331.6544936006</c:v>
                </c:pt>
                <c:pt idx="14">
                  <c:v>7535022.1002648696</c:v>
                </c:pt>
                <c:pt idx="15">
                  <c:v>40740905.032841384</c:v>
                </c:pt>
                <c:pt idx="16">
                  <c:v>7205534.7277363287</c:v>
                </c:pt>
                <c:pt idx="17">
                  <c:v>7338431.6413197042</c:v>
                </c:pt>
                <c:pt idx="18">
                  <c:v>6569259.5486982148</c:v>
                </c:pt>
                <c:pt idx="19">
                  <c:v>13719453.246487033</c:v>
                </c:pt>
                <c:pt idx="20">
                  <c:v>11229767.289579926</c:v>
                </c:pt>
                <c:pt idx="21">
                  <c:v>3373093.463500631</c:v>
                </c:pt>
                <c:pt idx="22">
                  <c:v>9740981.3042354248</c:v>
                </c:pt>
                <c:pt idx="23">
                  <c:v>20922437.92245492</c:v>
                </c:pt>
                <c:pt idx="24">
                  <c:v>19263439.44950014</c:v>
                </c:pt>
                <c:pt idx="25">
                  <c:v>11471700.557224393</c:v>
                </c:pt>
                <c:pt idx="26">
                  <c:v>6444727.4134204295</c:v>
                </c:pt>
                <c:pt idx="27">
                  <c:v>9041260.2172550783</c:v>
                </c:pt>
                <c:pt idx="28">
                  <c:v>6200695.5832611816</c:v>
                </c:pt>
                <c:pt idx="29">
                  <c:v>11182801.743162937</c:v>
                </c:pt>
                <c:pt idx="30">
                  <c:v>8594386.7964879889</c:v>
                </c:pt>
                <c:pt idx="31">
                  <c:v>161300.94737473864</c:v>
                </c:pt>
              </c:numCache>
            </c:numRef>
          </c:val>
        </c:ser>
        <c:ser>
          <c:idx val="5"/>
          <c:order val="2"/>
          <c:tx>
            <c:strRef>
              <c:f>Sheet1!$K$17</c:f>
              <c:strCache>
                <c:ptCount val="1"/>
                <c:pt idx="0">
                  <c:v>سال 92</c:v>
                </c:pt>
              </c:strCache>
            </c:strRef>
          </c:tx>
          <c:cat>
            <c:strRef>
              <c:f>Sheet1!$L$11:$AQ$11</c:f>
              <c:strCache>
                <c:ptCount val="32"/>
                <c:pt idx="0">
                  <c:v>اذربایجان شرقی</c:v>
                </c:pt>
                <c:pt idx="1">
                  <c:v>اذربایجان غربی</c:v>
                </c:pt>
                <c:pt idx="2">
                  <c:v>اردبیل</c:v>
                </c:pt>
                <c:pt idx="3">
                  <c:v>اصفهان </c:v>
                </c:pt>
                <c:pt idx="4">
                  <c:v>ایلام</c:v>
                </c:pt>
                <c:pt idx="5">
                  <c:v>بوشهر</c:v>
                </c:pt>
                <c:pt idx="6">
                  <c:v>تهران</c:v>
                </c:pt>
                <c:pt idx="7">
                  <c:v>چهارمحال</c:v>
                </c:pt>
                <c:pt idx="8">
                  <c:v>خراسان جنوبی</c:v>
                </c:pt>
                <c:pt idx="9">
                  <c:v>خراسان</c:v>
                </c:pt>
                <c:pt idx="10">
                  <c:v>خراسان شمالی</c:v>
                </c:pt>
                <c:pt idx="11">
                  <c:v>خوزستان </c:v>
                </c:pt>
                <c:pt idx="12">
                  <c:v>زنجان</c:v>
                </c:pt>
                <c:pt idx="13">
                  <c:v>سمنان</c:v>
                </c:pt>
                <c:pt idx="14">
                  <c:v>سیستان</c:v>
                </c:pt>
                <c:pt idx="15">
                  <c:v>فارس</c:v>
                </c:pt>
                <c:pt idx="16">
                  <c:v>قزوین</c:v>
                </c:pt>
                <c:pt idx="17">
                  <c:v>قم</c:v>
                </c:pt>
                <c:pt idx="18">
                  <c:v>کردستان</c:v>
                </c:pt>
                <c:pt idx="19">
                  <c:v>کرمان</c:v>
                </c:pt>
                <c:pt idx="20">
                  <c:v>کرمانشاه</c:v>
                </c:pt>
                <c:pt idx="21">
                  <c:v>کهگیلویه</c:v>
                </c:pt>
                <c:pt idx="22">
                  <c:v>گلستان</c:v>
                </c:pt>
                <c:pt idx="23">
                  <c:v>گیلان</c:v>
                </c:pt>
                <c:pt idx="24">
                  <c:v>مازندران</c:v>
                </c:pt>
                <c:pt idx="25">
                  <c:v>مرکزی</c:v>
                </c:pt>
                <c:pt idx="26">
                  <c:v>هرمزگان</c:v>
                </c:pt>
                <c:pt idx="27">
                  <c:v>همدان</c:v>
                </c:pt>
                <c:pt idx="28">
                  <c:v>یزد</c:v>
                </c:pt>
                <c:pt idx="29">
                  <c:v>لرستان</c:v>
                </c:pt>
                <c:pt idx="30">
                  <c:v>البرز</c:v>
                </c:pt>
                <c:pt idx="31">
                  <c:v>ستاد مرکز</c:v>
                </c:pt>
              </c:strCache>
            </c:strRef>
          </c:cat>
          <c:val>
            <c:numRef>
              <c:f>Sheet1!$L$17:$AQ$17</c:f>
              <c:numCache>
                <c:formatCode>General</c:formatCode>
                <c:ptCount val="32"/>
                <c:pt idx="0">
                  <c:v>33848917.324576184</c:v>
                </c:pt>
                <c:pt idx="1">
                  <c:v>26456822.788895253</c:v>
                </c:pt>
                <c:pt idx="2">
                  <c:v>9706659.9655854292</c:v>
                </c:pt>
                <c:pt idx="3">
                  <c:v>40585618.976452351</c:v>
                </c:pt>
                <c:pt idx="4">
                  <c:v>3886234.5213486464</c:v>
                </c:pt>
                <c:pt idx="5">
                  <c:v>8399920.9301019441</c:v>
                </c:pt>
                <c:pt idx="6">
                  <c:v>148184542.51005512</c:v>
                </c:pt>
                <c:pt idx="7">
                  <c:v>7482884.596409929</c:v>
                </c:pt>
                <c:pt idx="8">
                  <c:v>3618172.6417187932</c:v>
                </c:pt>
                <c:pt idx="9">
                  <c:v>37269759.095545873</c:v>
                </c:pt>
                <c:pt idx="10">
                  <c:v>4676515.0197479483</c:v>
                </c:pt>
                <c:pt idx="11">
                  <c:v>31986425.124109656</c:v>
                </c:pt>
                <c:pt idx="12">
                  <c:v>8188253.19604713</c:v>
                </c:pt>
                <c:pt idx="13">
                  <c:v>6127135.6037968006</c:v>
                </c:pt>
                <c:pt idx="14">
                  <c:v>9451365.2526932284</c:v>
                </c:pt>
                <c:pt idx="15">
                  <c:v>36439623.007497996</c:v>
                </c:pt>
                <c:pt idx="16">
                  <c:v>8622466.0644115228</c:v>
                </c:pt>
                <c:pt idx="17">
                  <c:v>9728689.7797564249</c:v>
                </c:pt>
                <c:pt idx="18">
                  <c:v>12454132.880068131</c:v>
                </c:pt>
                <c:pt idx="19">
                  <c:v>17065943.766794298</c:v>
                </c:pt>
                <c:pt idx="20">
                  <c:v>13484123.721586484</c:v>
                </c:pt>
                <c:pt idx="21">
                  <c:v>4971200.2019281089</c:v>
                </c:pt>
                <c:pt idx="22">
                  <c:v>10429368.820221663</c:v>
                </c:pt>
                <c:pt idx="23">
                  <c:v>20635723.681564022</c:v>
                </c:pt>
                <c:pt idx="24">
                  <c:v>26249801.287559882</c:v>
                </c:pt>
                <c:pt idx="25">
                  <c:v>11761015.363062205</c:v>
                </c:pt>
                <c:pt idx="26">
                  <c:v>7104848.0402319618</c:v>
                </c:pt>
                <c:pt idx="27">
                  <c:v>9705280.826759845</c:v>
                </c:pt>
                <c:pt idx="28">
                  <c:v>7600526.732700875</c:v>
                </c:pt>
                <c:pt idx="29">
                  <c:v>9849586.1210629251</c:v>
                </c:pt>
                <c:pt idx="30">
                  <c:v>12725956.302282868</c:v>
                </c:pt>
                <c:pt idx="31">
                  <c:v>246539.27817897152</c:v>
                </c:pt>
              </c:numCache>
            </c:numRef>
          </c:val>
        </c:ser>
        <c:ser>
          <c:idx val="6"/>
          <c:order val="3"/>
          <c:tx>
            <c:strRef>
              <c:f>Sheet1!$K$18</c:f>
              <c:strCache>
                <c:ptCount val="1"/>
                <c:pt idx="0">
                  <c:v>سال 93</c:v>
                </c:pt>
              </c:strCache>
            </c:strRef>
          </c:tx>
          <c:cat>
            <c:strRef>
              <c:f>Sheet1!$L$11:$AQ$11</c:f>
              <c:strCache>
                <c:ptCount val="32"/>
                <c:pt idx="0">
                  <c:v>اذربایجان شرقی</c:v>
                </c:pt>
                <c:pt idx="1">
                  <c:v>اذربایجان غربی</c:v>
                </c:pt>
                <c:pt idx="2">
                  <c:v>اردبیل</c:v>
                </c:pt>
                <c:pt idx="3">
                  <c:v>اصفهان </c:v>
                </c:pt>
                <c:pt idx="4">
                  <c:v>ایلام</c:v>
                </c:pt>
                <c:pt idx="5">
                  <c:v>بوشهر</c:v>
                </c:pt>
                <c:pt idx="6">
                  <c:v>تهران</c:v>
                </c:pt>
                <c:pt idx="7">
                  <c:v>چهارمحال</c:v>
                </c:pt>
                <c:pt idx="8">
                  <c:v>خراسان جنوبی</c:v>
                </c:pt>
                <c:pt idx="9">
                  <c:v>خراسان</c:v>
                </c:pt>
                <c:pt idx="10">
                  <c:v>خراسان شمالی</c:v>
                </c:pt>
                <c:pt idx="11">
                  <c:v>خوزستان </c:v>
                </c:pt>
                <c:pt idx="12">
                  <c:v>زنجان</c:v>
                </c:pt>
                <c:pt idx="13">
                  <c:v>سمنان</c:v>
                </c:pt>
                <c:pt idx="14">
                  <c:v>سیستان</c:v>
                </c:pt>
                <c:pt idx="15">
                  <c:v>فارس</c:v>
                </c:pt>
                <c:pt idx="16">
                  <c:v>قزوین</c:v>
                </c:pt>
                <c:pt idx="17">
                  <c:v>قم</c:v>
                </c:pt>
                <c:pt idx="18">
                  <c:v>کردستان</c:v>
                </c:pt>
                <c:pt idx="19">
                  <c:v>کرمان</c:v>
                </c:pt>
                <c:pt idx="20">
                  <c:v>کرمانشاه</c:v>
                </c:pt>
                <c:pt idx="21">
                  <c:v>کهگیلویه</c:v>
                </c:pt>
                <c:pt idx="22">
                  <c:v>گلستان</c:v>
                </c:pt>
                <c:pt idx="23">
                  <c:v>گیلان</c:v>
                </c:pt>
                <c:pt idx="24">
                  <c:v>مازندران</c:v>
                </c:pt>
                <c:pt idx="25">
                  <c:v>مرکزی</c:v>
                </c:pt>
                <c:pt idx="26">
                  <c:v>هرمزگان</c:v>
                </c:pt>
                <c:pt idx="27">
                  <c:v>همدان</c:v>
                </c:pt>
                <c:pt idx="28">
                  <c:v>یزد</c:v>
                </c:pt>
                <c:pt idx="29">
                  <c:v>لرستان</c:v>
                </c:pt>
                <c:pt idx="30">
                  <c:v>البرز</c:v>
                </c:pt>
                <c:pt idx="31">
                  <c:v>ستاد مرکز</c:v>
                </c:pt>
              </c:strCache>
            </c:strRef>
          </c:cat>
          <c:val>
            <c:numRef>
              <c:f>Sheet1!$L$18:$AQ$18</c:f>
              <c:numCache>
                <c:formatCode>General</c:formatCode>
                <c:ptCount val="32"/>
                <c:pt idx="0">
                  <c:v>44298036.275436625</c:v>
                </c:pt>
                <c:pt idx="1">
                  <c:v>34302965.497569196</c:v>
                </c:pt>
                <c:pt idx="2">
                  <c:v>12818692.227754004</c:v>
                </c:pt>
                <c:pt idx="3">
                  <c:v>53359332.486902438</c:v>
                </c:pt>
                <c:pt idx="4">
                  <c:v>5635992.3256129362</c:v>
                </c:pt>
                <c:pt idx="5">
                  <c:v>11590639.45461732</c:v>
                </c:pt>
                <c:pt idx="6">
                  <c:v>197366778.80843344</c:v>
                </c:pt>
                <c:pt idx="7">
                  <c:v>10405271.103254119</c:v>
                </c:pt>
                <c:pt idx="8">
                  <c:v>5625599.2012892757</c:v>
                </c:pt>
                <c:pt idx="9">
                  <c:v>52215935.171421826</c:v>
                </c:pt>
                <c:pt idx="10">
                  <c:v>6738016.8338307403</c:v>
                </c:pt>
                <c:pt idx="11">
                  <c:v>43971981.126037896</c:v>
                </c:pt>
                <c:pt idx="12">
                  <c:v>10927365.637238314</c:v>
                </c:pt>
                <c:pt idx="13">
                  <c:v>8374740.0704201758</c:v>
                </c:pt>
                <c:pt idx="14">
                  <c:v>14434168.995414821</c:v>
                </c:pt>
                <c:pt idx="15">
                  <c:v>51744717.991298705</c:v>
                </c:pt>
                <c:pt idx="16">
                  <c:v>11685379.553132094</c:v>
                </c:pt>
                <c:pt idx="17">
                  <c:v>12826959.424722958</c:v>
                </c:pt>
                <c:pt idx="18">
                  <c:v>16680606.527156893</c:v>
                </c:pt>
                <c:pt idx="19">
                  <c:v>23647288.295200624</c:v>
                </c:pt>
                <c:pt idx="20">
                  <c:v>18993293.670460299</c:v>
                </c:pt>
                <c:pt idx="21">
                  <c:v>7105781.1567299636</c:v>
                </c:pt>
                <c:pt idx="22">
                  <c:v>14953796.273493994</c:v>
                </c:pt>
                <c:pt idx="23">
                  <c:v>26580221.701150723</c:v>
                </c:pt>
                <c:pt idx="24">
                  <c:v>36120068.871415094</c:v>
                </c:pt>
                <c:pt idx="25">
                  <c:v>15752256.939641492</c:v>
                </c:pt>
                <c:pt idx="26">
                  <c:v>10580131.787171008</c:v>
                </c:pt>
                <c:pt idx="27">
                  <c:v>14253226.7145858</c:v>
                </c:pt>
                <c:pt idx="28">
                  <c:v>11391672.320302119</c:v>
                </c:pt>
                <c:pt idx="29">
                  <c:v>14336827.763865139</c:v>
                </c:pt>
                <c:pt idx="30">
                  <c:v>17240914.650769435</c:v>
                </c:pt>
                <c:pt idx="31">
                  <c:v>374415.114695</c:v>
                </c:pt>
              </c:numCache>
            </c:numRef>
          </c:val>
        </c:ser>
        <c:axId val="89983616"/>
        <c:axId val="89997696"/>
      </c:barChart>
      <c:catAx>
        <c:axId val="89983616"/>
        <c:scaling>
          <c:orientation val="minMax"/>
        </c:scaling>
        <c:axPos val="b"/>
        <c:tickLblPos val="nextTo"/>
        <c:crossAx val="89997696"/>
        <c:crosses val="autoZero"/>
        <c:auto val="1"/>
        <c:lblAlgn val="ctr"/>
        <c:lblOffset val="100"/>
      </c:catAx>
      <c:valAx>
        <c:axId val="89997696"/>
        <c:scaling>
          <c:orientation val="minMax"/>
          <c:max val="200000000"/>
        </c:scaling>
        <c:axPos val="l"/>
        <c:majorGridlines/>
        <c:numFmt formatCode="General" sourceLinked="1"/>
        <c:tickLblPos val="nextTo"/>
        <c:crossAx val="89983616"/>
        <c:crosses val="autoZero"/>
        <c:crossBetween val="between"/>
      </c:valAx>
    </c:plotArea>
    <c:legend>
      <c:legendPos val="b"/>
      <c:layout/>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a-IR"/>
  <c:chart>
    <c:view3D>
      <c:rotY val="340"/>
      <c:rAngAx val="1"/>
    </c:view3D>
    <c:plotArea>
      <c:layout/>
      <c:bar3DChart>
        <c:barDir val="col"/>
        <c:grouping val="clustered"/>
        <c:ser>
          <c:idx val="0"/>
          <c:order val="0"/>
          <c:cat>
            <c:strRef>
              <c:f>Sheet2!$B$4:$B$34</c:f>
              <c:strCache>
                <c:ptCount val="31"/>
                <c:pt idx="0">
                  <c:v>سیستان و بلوچستان</c:v>
                </c:pt>
                <c:pt idx="1">
                  <c:v>هرمزگان</c:v>
                </c:pt>
                <c:pt idx="2">
                  <c:v>البرز</c:v>
                </c:pt>
                <c:pt idx="3">
                  <c:v>خراسان جنوبی</c:v>
                </c:pt>
                <c:pt idx="4">
                  <c:v>خراسان شمالی</c:v>
                </c:pt>
                <c:pt idx="5">
                  <c:v>کرمان</c:v>
                </c:pt>
                <c:pt idx="6">
                  <c:v>لرستان</c:v>
                </c:pt>
                <c:pt idx="7">
                  <c:v>همدان</c:v>
                </c:pt>
                <c:pt idx="8">
                  <c:v>گلستان</c:v>
                </c:pt>
                <c:pt idx="9">
                  <c:v>خراسان</c:v>
                </c:pt>
                <c:pt idx="10">
                  <c:v>خوزستان </c:v>
                </c:pt>
                <c:pt idx="11">
                  <c:v>قزوین</c:v>
                </c:pt>
                <c:pt idx="12">
                  <c:v>کرمانشاه</c:v>
                </c:pt>
                <c:pt idx="13">
                  <c:v>ایلام</c:v>
                </c:pt>
                <c:pt idx="14">
                  <c:v>اردبیل</c:v>
                </c:pt>
                <c:pt idx="15">
                  <c:v>کهگیلویه</c:v>
                </c:pt>
                <c:pt idx="16">
                  <c:v>زنجان</c:v>
                </c:pt>
                <c:pt idx="17">
                  <c:v>گیلان</c:v>
                </c:pt>
                <c:pt idx="18">
                  <c:v>بوشهر</c:v>
                </c:pt>
                <c:pt idx="19">
                  <c:v>قم</c:v>
                </c:pt>
                <c:pt idx="20">
                  <c:v>اصفهان </c:v>
                </c:pt>
                <c:pt idx="21">
                  <c:v>یزد</c:v>
                </c:pt>
                <c:pt idx="22">
                  <c:v>اذربایجان غربی</c:v>
                </c:pt>
                <c:pt idx="23">
                  <c:v>مرکزی</c:v>
                </c:pt>
                <c:pt idx="24">
                  <c:v>فارس</c:v>
                </c:pt>
                <c:pt idx="25">
                  <c:v>کردستان</c:v>
                </c:pt>
                <c:pt idx="26">
                  <c:v>چهارمحال</c:v>
                </c:pt>
                <c:pt idx="27">
                  <c:v>مازندران</c:v>
                </c:pt>
                <c:pt idx="28">
                  <c:v>اذربایجان شرقی</c:v>
                </c:pt>
                <c:pt idx="29">
                  <c:v>سمنان</c:v>
                </c:pt>
                <c:pt idx="30">
                  <c:v>تهران</c:v>
                </c:pt>
              </c:strCache>
            </c:strRef>
          </c:cat>
          <c:val>
            <c:numRef>
              <c:f>Sheet2!$F$4:$F$34</c:f>
              <c:numCache>
                <c:formatCode>0</c:formatCode>
                <c:ptCount val="31"/>
                <c:pt idx="0">
                  <c:v>5298.8872964077927</c:v>
                </c:pt>
                <c:pt idx="1">
                  <c:v>6312.727796641414</c:v>
                </c:pt>
                <c:pt idx="2">
                  <c:v>6766.4500199252097</c:v>
                </c:pt>
                <c:pt idx="3">
                  <c:v>7402.1042122227309</c:v>
                </c:pt>
                <c:pt idx="4">
                  <c:v>7495.0131633267429</c:v>
                </c:pt>
                <c:pt idx="5">
                  <c:v>7700.1915647022588</c:v>
                </c:pt>
                <c:pt idx="6">
                  <c:v>7960.4818233565456</c:v>
                </c:pt>
                <c:pt idx="7">
                  <c:v>7980.5300753559932</c:v>
                </c:pt>
                <c:pt idx="8">
                  <c:v>7992.4084839625848</c:v>
                </c:pt>
                <c:pt idx="9">
                  <c:v>8338.5396313353285</c:v>
                </c:pt>
                <c:pt idx="10">
                  <c:v>9308.2093831578914</c:v>
                </c:pt>
                <c:pt idx="11">
                  <c:v>9438.9172480873131</c:v>
                </c:pt>
                <c:pt idx="12">
                  <c:v>9641.2658225686773</c:v>
                </c:pt>
                <c:pt idx="13">
                  <c:v>9801.7257836746758</c:v>
                </c:pt>
                <c:pt idx="14">
                  <c:v>10045.997043694362</c:v>
                </c:pt>
                <c:pt idx="15">
                  <c:v>10268.469879667578</c:v>
                </c:pt>
                <c:pt idx="16">
                  <c:v>10436.834419520843</c:v>
                </c:pt>
                <c:pt idx="17">
                  <c:v>10518.488999268189</c:v>
                </c:pt>
                <c:pt idx="18">
                  <c:v>10536.944958743014</c:v>
                </c:pt>
                <c:pt idx="19">
                  <c:v>10565.864435521382</c:v>
                </c:pt>
                <c:pt idx="20">
                  <c:v>10656.946771899833</c:v>
                </c:pt>
                <c:pt idx="21">
                  <c:v>10676.356438896082</c:v>
                </c:pt>
                <c:pt idx="22">
                  <c:v>10716.327865532396</c:v>
                </c:pt>
                <c:pt idx="23">
                  <c:v>10818.857788215309</c:v>
                </c:pt>
                <c:pt idx="24">
                  <c:v>10928.134739450617</c:v>
                </c:pt>
                <c:pt idx="25">
                  <c:v>10945.279873462528</c:v>
                </c:pt>
                <c:pt idx="26">
                  <c:v>11273.316471564593</c:v>
                </c:pt>
                <c:pt idx="27">
                  <c:v>11448.516282540444</c:v>
                </c:pt>
                <c:pt idx="28">
                  <c:v>11635.943334761389</c:v>
                </c:pt>
                <c:pt idx="29">
                  <c:v>12650.664758942867</c:v>
                </c:pt>
                <c:pt idx="30">
                  <c:v>15715.166717766817</c:v>
                </c:pt>
              </c:numCache>
            </c:numRef>
          </c:val>
        </c:ser>
        <c:shape val="cylinder"/>
        <c:axId val="90016768"/>
        <c:axId val="90026752"/>
        <c:axId val="0"/>
      </c:bar3DChart>
      <c:catAx>
        <c:axId val="90016768"/>
        <c:scaling>
          <c:orientation val="minMax"/>
        </c:scaling>
        <c:axPos val="b"/>
        <c:tickLblPos val="nextTo"/>
        <c:crossAx val="90026752"/>
        <c:crosses val="autoZero"/>
        <c:auto val="1"/>
        <c:lblAlgn val="ctr"/>
        <c:lblOffset val="100"/>
      </c:catAx>
      <c:valAx>
        <c:axId val="90026752"/>
        <c:scaling>
          <c:orientation val="minMax"/>
        </c:scaling>
        <c:axPos val="l"/>
        <c:majorGridlines/>
        <c:numFmt formatCode="0" sourceLinked="1"/>
        <c:tickLblPos val="nextTo"/>
        <c:crossAx val="90016768"/>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a-IR"/>
  <c:style val="7"/>
  <c:chart>
    <c:view3D>
      <c:rotY val="340"/>
      <c:rAngAx val="1"/>
    </c:view3D>
    <c:plotArea>
      <c:layout/>
      <c:bar3DChart>
        <c:barDir val="col"/>
        <c:grouping val="clustered"/>
        <c:ser>
          <c:idx val="0"/>
          <c:order val="0"/>
          <c:dPt>
            <c:idx val="18"/>
            <c:spPr>
              <a:solidFill>
                <a:srgbClr val="FF0000"/>
              </a:solidFill>
            </c:spPr>
          </c:dPt>
          <c:cat>
            <c:strRef>
              <c:f>Sheet1!$U$239:$U$270</c:f>
              <c:strCache>
                <c:ptCount val="32"/>
                <c:pt idx="0">
                  <c:v>سیستان و بلوچستان</c:v>
                </c:pt>
                <c:pt idx="1">
                  <c:v>یزد</c:v>
                </c:pt>
                <c:pt idx="2">
                  <c:v>خراسان جنوبی</c:v>
                </c:pt>
                <c:pt idx="3">
                  <c:v>هرمزگان</c:v>
                </c:pt>
                <c:pt idx="4">
                  <c:v>همدان</c:v>
                </c:pt>
                <c:pt idx="5">
                  <c:v>زنجان</c:v>
                </c:pt>
                <c:pt idx="6">
                  <c:v>ایلام</c:v>
                </c:pt>
                <c:pt idx="7">
                  <c:v>خراسان شمالی</c:v>
                </c:pt>
                <c:pt idx="8">
                  <c:v>لرستان</c:v>
                </c:pt>
                <c:pt idx="9">
                  <c:v>گلستان</c:v>
                </c:pt>
                <c:pt idx="10">
                  <c:v>کهگیلویه</c:v>
                </c:pt>
                <c:pt idx="11">
                  <c:v>اردبیل</c:v>
                </c:pt>
                <c:pt idx="12">
                  <c:v>تهران</c:v>
                </c:pt>
                <c:pt idx="13">
                  <c:v>خراسان</c:v>
                </c:pt>
                <c:pt idx="14">
                  <c:v>چهارمحال</c:v>
                </c:pt>
                <c:pt idx="15">
                  <c:v>کرمانشاه</c:v>
                </c:pt>
                <c:pt idx="16">
                  <c:v>کرمان</c:v>
                </c:pt>
                <c:pt idx="17">
                  <c:v>فارس</c:v>
                </c:pt>
                <c:pt idx="18">
                  <c:v>کل کشور</c:v>
                </c:pt>
                <c:pt idx="19">
                  <c:v>البرز</c:v>
                </c:pt>
                <c:pt idx="20">
                  <c:v>قزوین</c:v>
                </c:pt>
                <c:pt idx="21">
                  <c:v>بوشهر</c:v>
                </c:pt>
                <c:pt idx="22">
                  <c:v>خوزستان </c:v>
                </c:pt>
                <c:pt idx="23">
                  <c:v>سمنان</c:v>
                </c:pt>
                <c:pt idx="24">
                  <c:v>مازندران</c:v>
                </c:pt>
                <c:pt idx="25">
                  <c:v>مرکزی</c:v>
                </c:pt>
                <c:pt idx="26">
                  <c:v>کردستان</c:v>
                </c:pt>
                <c:pt idx="27">
                  <c:v>اصفهان </c:v>
                </c:pt>
                <c:pt idx="28">
                  <c:v>قم</c:v>
                </c:pt>
                <c:pt idx="29">
                  <c:v>گیلان</c:v>
                </c:pt>
                <c:pt idx="30">
                  <c:v>اذربایجان شرقی</c:v>
                </c:pt>
                <c:pt idx="31">
                  <c:v>اذربایجان غربی</c:v>
                </c:pt>
              </c:strCache>
            </c:strRef>
          </c:cat>
          <c:val>
            <c:numRef>
              <c:f>Sheet1!$V$239:$V$270</c:f>
              <c:numCache>
                <c:formatCode>0.0</c:formatCode>
                <c:ptCount val="32"/>
                <c:pt idx="0">
                  <c:v>16.911666158456729</c:v>
                </c:pt>
                <c:pt idx="1">
                  <c:v>20.133353158896185</c:v>
                </c:pt>
                <c:pt idx="2">
                  <c:v>21.121620262125912</c:v>
                </c:pt>
                <c:pt idx="3">
                  <c:v>21.263442969397676</c:v>
                </c:pt>
                <c:pt idx="4">
                  <c:v>28.218604900638912</c:v>
                </c:pt>
                <c:pt idx="5">
                  <c:v>31.641209679195914</c:v>
                </c:pt>
                <c:pt idx="6">
                  <c:v>32.316006199857114</c:v>
                </c:pt>
                <c:pt idx="7">
                  <c:v>34.121950103533251</c:v>
                </c:pt>
                <c:pt idx="8">
                  <c:v>34.130928262303058</c:v>
                </c:pt>
                <c:pt idx="9">
                  <c:v>34.191198592995612</c:v>
                </c:pt>
                <c:pt idx="10">
                  <c:v>34.294129553709425</c:v>
                </c:pt>
                <c:pt idx="11">
                  <c:v>34.824280044584064</c:v>
                </c:pt>
                <c:pt idx="12">
                  <c:v>37.078307238490353</c:v>
                </c:pt>
                <c:pt idx="13">
                  <c:v>38.490593284373261</c:v>
                </c:pt>
                <c:pt idx="14">
                  <c:v>39.187241575616881</c:v>
                </c:pt>
                <c:pt idx="15">
                  <c:v>39.310551360740547</c:v>
                </c:pt>
                <c:pt idx="16">
                  <c:v>39.562299795546622</c:v>
                </c:pt>
                <c:pt idx="17">
                  <c:v>39.716156257289498</c:v>
                </c:pt>
                <c:pt idx="18">
                  <c:v>40.633253853507803</c:v>
                </c:pt>
                <c:pt idx="19">
                  <c:v>41.141297742306278</c:v>
                </c:pt>
                <c:pt idx="20">
                  <c:v>41.951258443540517</c:v>
                </c:pt>
                <c:pt idx="21">
                  <c:v>42.268052917213033</c:v>
                </c:pt>
                <c:pt idx="22">
                  <c:v>42.422898332276816</c:v>
                </c:pt>
                <c:pt idx="23">
                  <c:v>42.759121051276857</c:v>
                </c:pt>
                <c:pt idx="24">
                  <c:v>44.207141319137861</c:v>
                </c:pt>
                <c:pt idx="25">
                  <c:v>44.645002868955629</c:v>
                </c:pt>
                <c:pt idx="26">
                  <c:v>46.424538164907879</c:v>
                </c:pt>
                <c:pt idx="27">
                  <c:v>48.164374185442519</c:v>
                </c:pt>
                <c:pt idx="28">
                  <c:v>48.986961279366803</c:v>
                </c:pt>
                <c:pt idx="29">
                  <c:v>49.773129219132116</c:v>
                </c:pt>
                <c:pt idx="30">
                  <c:v>50.81174807436107</c:v>
                </c:pt>
                <c:pt idx="31">
                  <c:v>56.747031533031091</c:v>
                </c:pt>
              </c:numCache>
            </c:numRef>
          </c:val>
        </c:ser>
        <c:shape val="box"/>
        <c:axId val="90125824"/>
        <c:axId val="90127360"/>
        <c:axId val="0"/>
      </c:bar3DChart>
      <c:catAx>
        <c:axId val="90125824"/>
        <c:scaling>
          <c:orientation val="minMax"/>
        </c:scaling>
        <c:axPos val="b"/>
        <c:tickLblPos val="nextTo"/>
        <c:txPr>
          <a:bodyPr/>
          <a:lstStyle/>
          <a:p>
            <a:pPr>
              <a:defRPr>
                <a:cs typeface="B Titr" pitchFamily="2" charset="-78"/>
              </a:defRPr>
            </a:pPr>
            <a:endParaRPr lang="fa-IR"/>
          </a:p>
        </c:txPr>
        <c:crossAx val="90127360"/>
        <c:crosses val="autoZero"/>
        <c:auto val="1"/>
        <c:lblAlgn val="ctr"/>
        <c:lblOffset val="100"/>
      </c:catAx>
      <c:valAx>
        <c:axId val="90127360"/>
        <c:scaling>
          <c:orientation val="minMax"/>
        </c:scaling>
        <c:axPos val="l"/>
        <c:majorGridlines/>
        <c:numFmt formatCode="0.0" sourceLinked="1"/>
        <c:tickLblPos val="nextTo"/>
        <c:crossAx val="9012582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style val="26"/>
  <c:chart>
    <c:plotArea>
      <c:layout>
        <c:manualLayout>
          <c:layoutTarget val="inner"/>
          <c:xMode val="edge"/>
          <c:yMode val="edge"/>
          <c:x val="0.10671067106710679"/>
          <c:y val="0.18053375196232357"/>
          <c:w val="0.85203520352035256"/>
          <c:h val="0.62872841444270133"/>
        </c:manualLayout>
      </c:layout>
      <c:barChart>
        <c:barDir val="col"/>
        <c:grouping val="clustered"/>
        <c:ser>
          <c:idx val="0"/>
          <c:order val="0"/>
          <c:dLbls>
            <c:txPr>
              <a:bodyPr/>
              <a:lstStyle/>
              <a:p>
                <a:pPr>
                  <a:defRPr sz="1400">
                    <a:cs typeface="B Titr" pitchFamily="2" charset="-78"/>
                  </a:defRPr>
                </a:pPr>
                <a:endParaRPr lang="fa-IR"/>
              </a:p>
            </c:txPr>
            <c:showVal val="1"/>
          </c:dLbls>
          <c:cat>
            <c:numRef>
              <c:f>نمودارها!$B$137:$B$149</c:f>
              <c:numCache>
                <c:formatCode>General</c:formatCode>
                <c:ptCount val="13"/>
                <c:pt idx="0">
                  <c:v>83</c:v>
                </c:pt>
                <c:pt idx="1">
                  <c:v>84</c:v>
                </c:pt>
                <c:pt idx="2">
                  <c:v>85</c:v>
                </c:pt>
                <c:pt idx="3">
                  <c:v>86</c:v>
                </c:pt>
                <c:pt idx="4">
                  <c:v>87</c:v>
                </c:pt>
                <c:pt idx="5">
                  <c:v>88</c:v>
                </c:pt>
                <c:pt idx="6">
                  <c:v>89</c:v>
                </c:pt>
                <c:pt idx="7">
                  <c:v>90</c:v>
                </c:pt>
                <c:pt idx="8" formatCode="#,##0">
                  <c:v>91</c:v>
                </c:pt>
                <c:pt idx="9" formatCode="#,##0">
                  <c:v>92</c:v>
                </c:pt>
                <c:pt idx="10" formatCode="#,##0">
                  <c:v>93</c:v>
                </c:pt>
                <c:pt idx="11" formatCode="#,##0">
                  <c:v>94</c:v>
                </c:pt>
                <c:pt idx="12" formatCode="#,##0">
                  <c:v>95</c:v>
                </c:pt>
              </c:numCache>
            </c:numRef>
          </c:cat>
          <c:val>
            <c:numRef>
              <c:f>نمودارها!$W$155:$W$167</c:f>
              <c:numCache>
                <c:formatCode>#,##0.0</c:formatCode>
                <c:ptCount val="13"/>
                <c:pt idx="0">
                  <c:v>30.230291405472499</c:v>
                </c:pt>
                <c:pt idx="1">
                  <c:v>29.095645886749857</c:v>
                </c:pt>
                <c:pt idx="2">
                  <c:v>18.895637418539113</c:v>
                </c:pt>
                <c:pt idx="3">
                  <c:v>27.43358089959511</c:v>
                </c:pt>
                <c:pt idx="4">
                  <c:v>25.825262189146937</c:v>
                </c:pt>
                <c:pt idx="5">
                  <c:v>28.261502070471778</c:v>
                </c:pt>
                <c:pt idx="6">
                  <c:v>25.947112590139653</c:v>
                </c:pt>
                <c:pt idx="7">
                  <c:v>25.448944827363523</c:v>
                </c:pt>
                <c:pt idx="8">
                  <c:v>15.91355840463901</c:v>
                </c:pt>
                <c:pt idx="9">
                  <c:v>23.919913951475433</c:v>
                </c:pt>
                <c:pt idx="10">
                  <c:v>30.725110811994185</c:v>
                </c:pt>
                <c:pt idx="11">
                  <c:v>22.171477586048177</c:v>
                </c:pt>
                <c:pt idx="12">
                  <c:v>20.976569944099182</c:v>
                </c:pt>
              </c:numCache>
            </c:numRef>
          </c:val>
        </c:ser>
        <c:axId val="87889408"/>
        <c:axId val="87890944"/>
      </c:barChart>
      <c:catAx>
        <c:axId val="87889408"/>
        <c:scaling>
          <c:orientation val="minMax"/>
        </c:scaling>
        <c:axPos val="b"/>
        <c:numFmt formatCode="General" sourceLinked="1"/>
        <c:tickLblPos val="nextTo"/>
        <c:txPr>
          <a:bodyPr rot="0" vert="horz"/>
          <a:lstStyle/>
          <a:p>
            <a:pPr>
              <a:defRPr sz="1200" b="0" i="0" u="none" strike="noStrike" baseline="0">
                <a:solidFill>
                  <a:srgbClr val="000000"/>
                </a:solidFill>
                <a:latin typeface="B Titr"/>
                <a:ea typeface="B Titr"/>
                <a:cs typeface="B Titr"/>
              </a:defRPr>
            </a:pPr>
            <a:endParaRPr lang="fa-IR"/>
          </a:p>
        </c:txPr>
        <c:crossAx val="87890944"/>
        <c:crosses val="autoZero"/>
        <c:auto val="1"/>
        <c:lblAlgn val="ctr"/>
        <c:lblOffset val="100"/>
      </c:catAx>
      <c:valAx>
        <c:axId val="87890944"/>
        <c:scaling>
          <c:orientation val="minMax"/>
        </c:scaling>
        <c:axPos val="l"/>
        <c:majorGridlines/>
        <c:numFmt formatCode="#,##0.0" sourceLinked="1"/>
        <c:tickLblPos val="nextTo"/>
        <c:txPr>
          <a:bodyPr rot="0" vert="horz"/>
          <a:lstStyle/>
          <a:p>
            <a:pPr>
              <a:defRPr sz="1200" b="0" i="0" u="none" strike="noStrike" baseline="0">
                <a:solidFill>
                  <a:srgbClr val="000000"/>
                </a:solidFill>
                <a:latin typeface="B Titr"/>
                <a:ea typeface="B Titr"/>
                <a:cs typeface="B Titr"/>
              </a:defRPr>
            </a:pPr>
            <a:endParaRPr lang="fa-IR"/>
          </a:p>
        </c:txPr>
        <c:crossAx val="87889408"/>
        <c:crosses val="autoZero"/>
        <c:crossBetween val="between"/>
      </c:valAx>
    </c:plotArea>
    <c:plotVisOnly val="1"/>
    <c:dispBlanksAs val="gap"/>
  </c:chart>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fa-IR"/>
  <c:style val="7"/>
  <c:chart>
    <c:view3D>
      <c:rotY val="340"/>
      <c:depthPercent val="100"/>
      <c:rAngAx val="1"/>
    </c:view3D>
    <c:plotArea>
      <c:layout>
        <c:manualLayout>
          <c:layoutTarget val="inner"/>
          <c:xMode val="edge"/>
          <c:yMode val="edge"/>
          <c:x val="1.5942825728422236E-2"/>
          <c:y val="2.1496815286624258E-2"/>
          <c:w val="0.86256184716877482"/>
          <c:h val="0.89012738853503159"/>
        </c:manualLayout>
      </c:layout>
      <c:bar3DChart>
        <c:barDir val="col"/>
        <c:grouping val="clustered"/>
        <c:ser>
          <c:idx val="0"/>
          <c:order val="0"/>
          <c:cat>
            <c:numRef>
              <c:f>نمودارها!$B$136:$B$148</c:f>
              <c:numCache>
                <c:formatCode>General</c:formatCode>
                <c:ptCount val="13"/>
                <c:pt idx="0">
                  <c:v>82</c:v>
                </c:pt>
                <c:pt idx="1">
                  <c:v>83</c:v>
                </c:pt>
                <c:pt idx="2">
                  <c:v>84</c:v>
                </c:pt>
                <c:pt idx="3">
                  <c:v>85</c:v>
                </c:pt>
                <c:pt idx="4">
                  <c:v>86</c:v>
                </c:pt>
                <c:pt idx="5">
                  <c:v>87</c:v>
                </c:pt>
                <c:pt idx="6">
                  <c:v>88</c:v>
                </c:pt>
                <c:pt idx="7">
                  <c:v>89</c:v>
                </c:pt>
                <c:pt idx="8">
                  <c:v>90</c:v>
                </c:pt>
                <c:pt idx="9" formatCode="#,##0">
                  <c:v>91</c:v>
                </c:pt>
                <c:pt idx="10" formatCode="#,##0">
                  <c:v>92</c:v>
                </c:pt>
                <c:pt idx="11" formatCode="#,##0">
                  <c:v>93</c:v>
                </c:pt>
                <c:pt idx="12" formatCode="#,##0">
                  <c:v>94</c:v>
                </c:pt>
              </c:numCache>
            </c:numRef>
          </c:cat>
          <c:val>
            <c:numRef>
              <c:f>نمودارها!$U$136:$U$148</c:f>
              <c:numCache>
                <c:formatCode>#,##0</c:formatCode>
                <c:ptCount val="13"/>
                <c:pt idx="0">
                  <c:v>212351041.53354624</c:v>
                </c:pt>
                <c:pt idx="1">
                  <c:v>239774803.32409981</c:v>
                </c:pt>
                <c:pt idx="2">
                  <c:v>280762608.04020101</c:v>
                </c:pt>
                <c:pt idx="3">
                  <c:v>297888269.05829597</c:v>
                </c:pt>
                <c:pt idx="4">
                  <c:v>321263607.21062618</c:v>
                </c:pt>
                <c:pt idx="5">
                  <c:v>322283841.14977312</c:v>
                </c:pt>
                <c:pt idx="6">
                  <c:v>373271843.14809203</c:v>
                </c:pt>
                <c:pt idx="7">
                  <c:v>418142866.90611941</c:v>
                </c:pt>
                <c:pt idx="8">
                  <c:v>431709435.25499719</c:v>
                </c:pt>
                <c:pt idx="9">
                  <c:v>383338262.88696069</c:v>
                </c:pt>
                <c:pt idx="10">
                  <c:v>352574115.51748425</c:v>
                </c:pt>
                <c:pt idx="11">
                  <c:v>398856537.17591023</c:v>
                </c:pt>
                <c:pt idx="12">
                  <c:v>436284601</c:v>
                </c:pt>
              </c:numCache>
            </c:numRef>
          </c:val>
        </c:ser>
        <c:shape val="cylinder"/>
        <c:axId val="88521344"/>
        <c:axId val="87945600"/>
        <c:axId val="0"/>
      </c:bar3DChart>
      <c:catAx>
        <c:axId val="88521344"/>
        <c:scaling>
          <c:orientation val="maxMin"/>
        </c:scaling>
        <c:axPos val="b"/>
        <c:numFmt formatCode="General" sourceLinked="1"/>
        <c:tickLblPos val="nextTo"/>
        <c:txPr>
          <a:bodyPr rot="0" vert="horz"/>
          <a:lstStyle/>
          <a:p>
            <a:pPr>
              <a:defRPr sz="1200">
                <a:cs typeface="B Titr" pitchFamily="2" charset="-78"/>
              </a:defRPr>
            </a:pPr>
            <a:endParaRPr lang="fa-IR"/>
          </a:p>
        </c:txPr>
        <c:crossAx val="87945600"/>
        <c:crosses val="autoZero"/>
        <c:auto val="1"/>
        <c:lblAlgn val="ctr"/>
        <c:lblOffset val="100"/>
      </c:catAx>
      <c:valAx>
        <c:axId val="87945600"/>
        <c:scaling>
          <c:orientation val="minMax"/>
        </c:scaling>
        <c:axPos val="l"/>
        <c:majorGridlines/>
        <c:numFmt formatCode="#,##0" sourceLinked="1"/>
        <c:tickLblPos val="nextTo"/>
        <c:txPr>
          <a:bodyPr rot="0" vert="horz"/>
          <a:lstStyle/>
          <a:p>
            <a:pPr rtl="1">
              <a:defRPr sz="1100">
                <a:cs typeface="B Titr" pitchFamily="2" charset="-78"/>
              </a:defRPr>
            </a:pPr>
            <a:endParaRPr lang="fa-IR"/>
          </a:p>
        </c:txPr>
        <c:crossAx val="88521344"/>
        <c:crosses val="max"/>
        <c:crossBetween val="between"/>
      </c:valAx>
      <c:spPr>
        <a:noFill/>
        <a:ln w="25400">
          <a:noFill/>
        </a:ln>
      </c:spPr>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style val="48"/>
  <c:chart>
    <c:title>
      <c:tx>
        <c:rich>
          <a:bodyPr/>
          <a:lstStyle/>
          <a:p>
            <a:pPr>
              <a:defRPr/>
            </a:pPr>
            <a:r>
              <a:rPr lang="fa-IR"/>
              <a:t>درصد هزینه های سلامت نسبت به </a:t>
            </a:r>
            <a:r>
              <a:rPr lang="en-US"/>
              <a:t>GDP</a:t>
            </a:r>
          </a:p>
        </c:rich>
      </c:tx>
      <c:layout/>
    </c:title>
    <c:view3D>
      <c:rAngAx val="1"/>
    </c:view3D>
    <c:plotArea>
      <c:layout/>
      <c:bar3DChart>
        <c:barDir val="col"/>
        <c:grouping val="clustered"/>
        <c:ser>
          <c:idx val="0"/>
          <c:order val="0"/>
          <c:tx>
            <c:v>درصد هزی+'شاخص های اقتصاد سلامت'!$I$5ن ههیا سبلامت نسبت به GDP</c:v>
          </c:tx>
          <c:dLbls>
            <c:showVal val="1"/>
          </c:dLbls>
          <c:cat>
            <c:numRef>
              <c:f>'شاخص های اقتصاد سلامت'!$E$3:$N$3</c:f>
              <c:numCache>
                <c:formatCode>[$-3000401]0</c:formatCode>
                <c:ptCount val="10"/>
                <c:pt idx="0">
                  <c:v>1384</c:v>
                </c:pt>
                <c:pt idx="1">
                  <c:v>1385</c:v>
                </c:pt>
                <c:pt idx="2">
                  <c:v>1386</c:v>
                </c:pt>
                <c:pt idx="3">
                  <c:v>1387</c:v>
                </c:pt>
                <c:pt idx="4">
                  <c:v>1388</c:v>
                </c:pt>
                <c:pt idx="5">
                  <c:v>1389</c:v>
                </c:pt>
                <c:pt idx="6">
                  <c:v>1390</c:v>
                </c:pt>
                <c:pt idx="7">
                  <c:v>1391</c:v>
                </c:pt>
                <c:pt idx="8">
                  <c:v>1392</c:v>
                </c:pt>
                <c:pt idx="9">
                  <c:v>1393</c:v>
                </c:pt>
              </c:numCache>
            </c:numRef>
          </c:cat>
          <c:val>
            <c:numRef>
              <c:f>'شاخص های اقتصاد سلامت'!$E$5:$N$5</c:f>
              <c:numCache>
                <c:formatCode>0.00</c:formatCode>
                <c:ptCount val="10"/>
                <c:pt idx="0">
                  <c:v>5.7565016371417865</c:v>
                </c:pt>
                <c:pt idx="1">
                  <c:v>5.5760087716537114</c:v>
                </c:pt>
                <c:pt idx="2">
                  <c:v>5.5111949709276686</c:v>
                </c:pt>
                <c:pt idx="3">
                  <c:v>5.8387986483238326</c:v>
                </c:pt>
                <c:pt idx="4">
                  <c:v>6.9352555267289855</c:v>
                </c:pt>
                <c:pt idx="5">
                  <c:v>7.1921170149692655</c:v>
                </c:pt>
                <c:pt idx="6">
                  <c:v>7.0715605153133714</c:v>
                </c:pt>
                <c:pt idx="7">
                  <c:v>7.2480039524726818</c:v>
                </c:pt>
                <c:pt idx="8">
                  <c:v>6.4219469617588221</c:v>
                </c:pt>
                <c:pt idx="9">
                  <c:v>7.4429119765880403</c:v>
                </c:pt>
              </c:numCache>
            </c:numRef>
          </c:val>
        </c:ser>
        <c:shape val="cylinder"/>
        <c:axId val="88514944"/>
        <c:axId val="88516480"/>
        <c:axId val="0"/>
      </c:bar3DChart>
      <c:catAx>
        <c:axId val="88514944"/>
        <c:scaling>
          <c:orientation val="minMax"/>
        </c:scaling>
        <c:axPos val="b"/>
        <c:numFmt formatCode="[$-3000401]0" sourceLinked="1"/>
        <c:tickLblPos val="nextTo"/>
        <c:crossAx val="88516480"/>
        <c:crosses val="autoZero"/>
        <c:auto val="1"/>
        <c:lblAlgn val="ctr"/>
        <c:lblOffset val="100"/>
      </c:catAx>
      <c:valAx>
        <c:axId val="88516480"/>
        <c:scaling>
          <c:orientation val="minMax"/>
        </c:scaling>
        <c:axPos val="l"/>
        <c:majorGridlines/>
        <c:numFmt formatCode="0.00" sourceLinked="1"/>
        <c:tickLblPos val="nextTo"/>
        <c:crossAx val="88514944"/>
        <c:crosses val="autoZero"/>
        <c:crossBetween val="between"/>
      </c:valAx>
    </c:plotArea>
    <c:plotVisOnly val="1"/>
  </c:chart>
  <c:txPr>
    <a:bodyPr/>
    <a:lstStyle/>
    <a:p>
      <a:pPr>
        <a:defRPr sz="1800"/>
      </a:pPr>
      <a:endParaRPr lang="fa-I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a-IR"/>
  <c:chart>
    <c:view3D>
      <c:depthPercent val="100"/>
      <c:rAngAx val="1"/>
    </c:view3D>
    <c:plotArea>
      <c:layout>
        <c:manualLayout>
          <c:layoutTarget val="inner"/>
          <c:xMode val="edge"/>
          <c:yMode val="edge"/>
          <c:x val="5.6655665566556657E-2"/>
          <c:y val="9.5761381475667207E-2"/>
          <c:w val="0.89009177698941788"/>
          <c:h val="0.79265190458942603"/>
        </c:manualLayout>
      </c:layout>
      <c:bar3DChart>
        <c:barDir val="col"/>
        <c:grouping val="stacked"/>
        <c:ser>
          <c:idx val="0"/>
          <c:order val="0"/>
          <c:tx>
            <c:strRef>
              <c:f>نمودارها!$C$149</c:f>
              <c:strCache>
                <c:ptCount val="1"/>
                <c:pt idx="0">
                  <c:v>بخش عمومی</c:v>
                </c:pt>
              </c:strCache>
            </c:strRef>
          </c:tx>
          <c:dLbls>
            <c:txPr>
              <a:bodyPr/>
              <a:lstStyle/>
              <a:p>
                <a:pPr rtl="0">
                  <a:defRPr lang="fa-IR" sz="1400" b="1">
                    <a:cs typeface="B Titr" pitchFamily="2" charset="-78"/>
                  </a:defRPr>
                </a:pPr>
                <a:endParaRPr lang="fa-IR"/>
              </a:p>
            </c:txPr>
            <c:showVal val="1"/>
          </c:dLbls>
          <c:cat>
            <c:numRef>
              <c:f>نمودارها!$B$180:$B$191</c:f>
              <c:numCache>
                <c:formatCode>General</c:formatCode>
                <c:ptCount val="12"/>
                <c:pt idx="0">
                  <c:v>82</c:v>
                </c:pt>
                <c:pt idx="1">
                  <c:v>83</c:v>
                </c:pt>
                <c:pt idx="2">
                  <c:v>84</c:v>
                </c:pt>
                <c:pt idx="3">
                  <c:v>85</c:v>
                </c:pt>
                <c:pt idx="4">
                  <c:v>86</c:v>
                </c:pt>
                <c:pt idx="5">
                  <c:v>87</c:v>
                </c:pt>
                <c:pt idx="6">
                  <c:v>88</c:v>
                </c:pt>
                <c:pt idx="7">
                  <c:v>89</c:v>
                </c:pt>
                <c:pt idx="8">
                  <c:v>90</c:v>
                </c:pt>
                <c:pt idx="9">
                  <c:v>91</c:v>
                </c:pt>
                <c:pt idx="10">
                  <c:v>92</c:v>
                </c:pt>
                <c:pt idx="11">
                  <c:v>93</c:v>
                </c:pt>
              </c:numCache>
            </c:numRef>
          </c:cat>
          <c:val>
            <c:numRef>
              <c:f>نمودارها!$D$180:$D$191</c:f>
              <c:numCache>
                <c:formatCode>0.0</c:formatCode>
                <c:ptCount val="12"/>
                <c:pt idx="0">
                  <c:v>40.550193004301939</c:v>
                </c:pt>
                <c:pt idx="1">
                  <c:v>37.787597882703977</c:v>
                </c:pt>
                <c:pt idx="2">
                  <c:v>38.118680852700344</c:v>
                </c:pt>
                <c:pt idx="3">
                  <c:v>43.113665393910892</c:v>
                </c:pt>
                <c:pt idx="4">
                  <c:v>41.421740353664021</c:v>
                </c:pt>
                <c:pt idx="5">
                  <c:v>39.123634727995267</c:v>
                </c:pt>
                <c:pt idx="6">
                  <c:v>38.045968802440981</c:v>
                </c:pt>
                <c:pt idx="7">
                  <c:v>33.732169667292183</c:v>
                </c:pt>
                <c:pt idx="8">
                  <c:v>35.073124264401137</c:v>
                </c:pt>
                <c:pt idx="9">
                  <c:v>33.972590013048595</c:v>
                </c:pt>
                <c:pt idx="10">
                  <c:v>39.727579904691012</c:v>
                </c:pt>
                <c:pt idx="11">
                  <c:v>50.978468067589993</c:v>
                </c:pt>
              </c:numCache>
            </c:numRef>
          </c:val>
        </c:ser>
        <c:ser>
          <c:idx val="1"/>
          <c:order val="1"/>
          <c:cat>
            <c:numRef>
              <c:f>نمودارها!$B$180:$B$191</c:f>
              <c:numCache>
                <c:formatCode>General</c:formatCode>
                <c:ptCount val="12"/>
                <c:pt idx="0">
                  <c:v>82</c:v>
                </c:pt>
                <c:pt idx="1">
                  <c:v>83</c:v>
                </c:pt>
                <c:pt idx="2">
                  <c:v>84</c:v>
                </c:pt>
                <c:pt idx="3">
                  <c:v>85</c:v>
                </c:pt>
                <c:pt idx="4">
                  <c:v>86</c:v>
                </c:pt>
                <c:pt idx="5">
                  <c:v>87</c:v>
                </c:pt>
                <c:pt idx="6">
                  <c:v>88</c:v>
                </c:pt>
                <c:pt idx="7">
                  <c:v>89</c:v>
                </c:pt>
                <c:pt idx="8">
                  <c:v>90</c:v>
                </c:pt>
                <c:pt idx="9">
                  <c:v>91</c:v>
                </c:pt>
                <c:pt idx="10">
                  <c:v>92</c:v>
                </c:pt>
                <c:pt idx="11">
                  <c:v>93</c:v>
                </c:pt>
              </c:numCache>
            </c:numRef>
          </c:cat>
          <c:val>
            <c:numRef>
              <c:f>نمودارها!$E$179:$E$191</c:f>
              <c:numCache>
                <c:formatCode>General</c:formatCode>
                <c:ptCount val="13"/>
              </c:numCache>
            </c:numRef>
          </c:val>
        </c:ser>
        <c:ser>
          <c:idx val="2"/>
          <c:order val="2"/>
          <c:tx>
            <c:strRef>
              <c:f>نمودارها!$E$149</c:f>
              <c:strCache>
                <c:ptCount val="1"/>
                <c:pt idx="0">
                  <c:v>بخش خصوصی</c:v>
                </c:pt>
              </c:strCache>
            </c:strRef>
          </c:tx>
          <c:dLbls>
            <c:txPr>
              <a:bodyPr/>
              <a:lstStyle/>
              <a:p>
                <a:pPr>
                  <a:defRPr lang="fa-IR" sz="1200" b="1">
                    <a:cs typeface="B Titr" pitchFamily="2" charset="-78"/>
                  </a:defRPr>
                </a:pPr>
                <a:endParaRPr lang="fa-IR"/>
              </a:p>
            </c:txPr>
            <c:showVal val="1"/>
          </c:dLbls>
          <c:cat>
            <c:numRef>
              <c:f>نمودارها!$B$180:$B$191</c:f>
              <c:numCache>
                <c:formatCode>General</c:formatCode>
                <c:ptCount val="12"/>
                <c:pt idx="0">
                  <c:v>82</c:v>
                </c:pt>
                <c:pt idx="1">
                  <c:v>83</c:v>
                </c:pt>
                <c:pt idx="2">
                  <c:v>84</c:v>
                </c:pt>
                <c:pt idx="3">
                  <c:v>85</c:v>
                </c:pt>
                <c:pt idx="4">
                  <c:v>86</c:v>
                </c:pt>
                <c:pt idx="5">
                  <c:v>87</c:v>
                </c:pt>
                <c:pt idx="6">
                  <c:v>88</c:v>
                </c:pt>
                <c:pt idx="7">
                  <c:v>89</c:v>
                </c:pt>
                <c:pt idx="8">
                  <c:v>90</c:v>
                </c:pt>
                <c:pt idx="9">
                  <c:v>91</c:v>
                </c:pt>
                <c:pt idx="10">
                  <c:v>92</c:v>
                </c:pt>
                <c:pt idx="11">
                  <c:v>93</c:v>
                </c:pt>
              </c:numCache>
            </c:numRef>
          </c:cat>
          <c:val>
            <c:numRef>
              <c:f>نمودارها!$F$180:$F$191</c:f>
              <c:numCache>
                <c:formatCode>0.0</c:formatCode>
                <c:ptCount val="12"/>
                <c:pt idx="0">
                  <c:v>59.406183106651596</c:v>
                </c:pt>
                <c:pt idx="1">
                  <c:v>61.965967050523304</c:v>
                </c:pt>
                <c:pt idx="2">
                  <c:v>61.516693075655269</c:v>
                </c:pt>
                <c:pt idx="3">
                  <c:v>56.804227497701959</c:v>
                </c:pt>
                <c:pt idx="4">
                  <c:v>58.523016451385644</c:v>
                </c:pt>
                <c:pt idx="5">
                  <c:v>60.822462438896821</c:v>
                </c:pt>
                <c:pt idx="6">
                  <c:v>61.949678236689913</c:v>
                </c:pt>
                <c:pt idx="7">
                  <c:v>66.26435070022832</c:v>
                </c:pt>
                <c:pt idx="8">
                  <c:v>64.923201061065797</c:v>
                </c:pt>
                <c:pt idx="9">
                  <c:v>66.023209556140898</c:v>
                </c:pt>
                <c:pt idx="10">
                  <c:v>60.267716833515472</c:v>
                </c:pt>
                <c:pt idx="11">
                  <c:v>49.017672876651154</c:v>
                </c:pt>
              </c:numCache>
            </c:numRef>
          </c:val>
        </c:ser>
        <c:shape val="cylinder"/>
        <c:axId val="88586880"/>
        <c:axId val="88596864"/>
        <c:axId val="0"/>
      </c:bar3DChart>
      <c:catAx>
        <c:axId val="88586880"/>
        <c:scaling>
          <c:orientation val="minMax"/>
        </c:scaling>
        <c:axPos val="b"/>
        <c:numFmt formatCode="General" sourceLinked="1"/>
        <c:tickLblPos val="nextTo"/>
        <c:txPr>
          <a:bodyPr rot="0" vert="horz"/>
          <a:lstStyle/>
          <a:p>
            <a:pPr>
              <a:defRPr lang="fa-IR" sz="1000" b="0" i="0" u="none" strike="noStrike" baseline="0">
                <a:solidFill>
                  <a:srgbClr val="000000"/>
                </a:solidFill>
                <a:latin typeface="Arial"/>
                <a:ea typeface="Arial"/>
                <a:cs typeface="Arial"/>
              </a:defRPr>
            </a:pPr>
            <a:endParaRPr lang="fa-IR"/>
          </a:p>
        </c:txPr>
        <c:crossAx val="88596864"/>
        <c:crosses val="autoZero"/>
        <c:auto val="1"/>
        <c:lblAlgn val="ctr"/>
        <c:lblOffset val="100"/>
      </c:catAx>
      <c:valAx>
        <c:axId val="88596864"/>
        <c:scaling>
          <c:orientation val="minMax"/>
        </c:scaling>
        <c:axPos val="l"/>
        <c:majorGridlines/>
        <c:numFmt formatCode="0.0" sourceLinked="1"/>
        <c:tickLblPos val="nextTo"/>
        <c:txPr>
          <a:bodyPr rot="0" vert="horz"/>
          <a:lstStyle/>
          <a:p>
            <a:pPr>
              <a:defRPr lang="fa-IR" sz="1000" b="0" i="0" u="none" strike="noStrike" baseline="0">
                <a:solidFill>
                  <a:srgbClr val="000000"/>
                </a:solidFill>
                <a:latin typeface="Arial"/>
                <a:ea typeface="Arial"/>
                <a:cs typeface="Arial"/>
              </a:defRPr>
            </a:pPr>
            <a:endParaRPr lang="fa-IR"/>
          </a:p>
        </c:txPr>
        <c:crossAx val="88586880"/>
        <c:crosses val="autoZero"/>
        <c:crossBetween val="between"/>
      </c:valAx>
      <c:spPr>
        <a:noFill/>
        <a:ln w="25400">
          <a:noFill/>
        </a:ln>
      </c:spPr>
    </c:plotArea>
    <c:legend>
      <c:legendPos val="b"/>
      <c:legendEntry>
        <c:idx val="1"/>
        <c:delete val="1"/>
      </c:legendEntry>
      <c:layout>
        <c:manualLayout>
          <c:xMode val="edge"/>
          <c:yMode val="edge"/>
          <c:x val="0.32627498485766743"/>
          <c:y val="0.94277316279623857"/>
          <c:w val="0.29763318046782616"/>
          <c:h val="4.5041047082406797E-2"/>
        </c:manualLayout>
      </c:layout>
      <c:txPr>
        <a:bodyPr/>
        <a:lstStyle/>
        <a:p>
          <a:pPr>
            <a:defRPr lang="fa-IR" sz="1400" b="0" i="0" u="none" strike="noStrike" baseline="0">
              <a:solidFill>
                <a:srgbClr val="000000"/>
              </a:solidFill>
              <a:latin typeface="Arial"/>
              <a:ea typeface="Arial"/>
              <a:cs typeface="B Titr" pitchFamily="2" charset="-78"/>
            </a:defRPr>
          </a:pPr>
          <a:endParaRPr lang="fa-IR"/>
        </a:p>
      </c:txPr>
    </c:legend>
    <c:plotVisOnly val="1"/>
    <c:dispBlanksAs val="gap"/>
  </c:chart>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a-IR"/>
  <c:chart>
    <c:view3D>
      <c:rAngAx val="1"/>
    </c:view3D>
    <c:plotArea>
      <c:layout/>
      <c:bar3DChart>
        <c:barDir val="col"/>
        <c:grouping val="stacked"/>
        <c:ser>
          <c:idx val="0"/>
          <c:order val="0"/>
          <c:tx>
            <c:strRef>
              <c:f>'جدول یک'!$AS$253</c:f>
              <c:strCache>
                <c:ptCount val="1"/>
                <c:pt idx="0">
                  <c:v>وزارت بهداشت</c:v>
                </c:pt>
              </c:strCache>
            </c:strRef>
          </c:tx>
          <c:dLbls>
            <c:txPr>
              <a:bodyPr/>
              <a:lstStyle/>
              <a:p>
                <a:pPr>
                  <a:defRPr sz="1800">
                    <a:cs typeface="B Titr" pitchFamily="2" charset="-78"/>
                  </a:defRPr>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یک'!$AS$254:$AS$259</c:f>
              <c:numCache>
                <c:formatCode>0</c:formatCode>
                <c:ptCount val="6"/>
                <c:pt idx="0">
                  <c:v>14.118785228525956</c:v>
                </c:pt>
                <c:pt idx="1">
                  <c:v>11.2045009398503</c:v>
                </c:pt>
                <c:pt idx="2">
                  <c:v>12.674950352984229</c:v>
                </c:pt>
                <c:pt idx="3">
                  <c:v>10.817749920129026</c:v>
                </c:pt>
                <c:pt idx="4">
                  <c:v>12.441179179865692</c:v>
                </c:pt>
                <c:pt idx="5">
                  <c:v>20.212647096510526</c:v>
                </c:pt>
              </c:numCache>
            </c:numRef>
          </c:val>
        </c:ser>
        <c:ser>
          <c:idx val="1"/>
          <c:order val="1"/>
          <c:tx>
            <c:strRef>
              <c:f>'جدول یک'!$AT$253</c:f>
              <c:strCache>
                <c:ptCount val="1"/>
                <c:pt idx="0">
                  <c:v>سایر دولت</c:v>
                </c:pt>
              </c:strCache>
            </c:strRef>
          </c:tx>
          <c:dLbls>
            <c:txPr>
              <a:bodyPr/>
              <a:lstStyle/>
              <a:p>
                <a:pPr>
                  <a:defRPr sz="1800">
                    <a:cs typeface="B Titr" pitchFamily="2" charset="-78"/>
                  </a:defRPr>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یک'!$AT$254:$AT$259</c:f>
              <c:numCache>
                <c:formatCode>0</c:formatCode>
                <c:ptCount val="6"/>
                <c:pt idx="0">
                  <c:v>7.1689033928553405</c:v>
                </c:pt>
                <c:pt idx="1">
                  <c:v>6.5425553137660755</c:v>
                </c:pt>
                <c:pt idx="2">
                  <c:v>7.2614719600950366</c:v>
                </c:pt>
                <c:pt idx="3">
                  <c:v>6.2301254381802709</c:v>
                </c:pt>
                <c:pt idx="4">
                  <c:v>6.6609762816303375</c:v>
                </c:pt>
                <c:pt idx="5">
                  <c:v>5.752608889138382</c:v>
                </c:pt>
              </c:numCache>
            </c:numRef>
          </c:val>
        </c:ser>
        <c:ser>
          <c:idx val="2"/>
          <c:order val="2"/>
          <c:tx>
            <c:strRef>
              <c:f>'جدول یک'!$AU$253</c:f>
              <c:strCache>
                <c:ptCount val="1"/>
                <c:pt idx="0">
                  <c:v>بیمه های اجتماعی</c:v>
                </c:pt>
              </c:strCache>
            </c:strRef>
          </c:tx>
          <c:dLbls>
            <c:txPr>
              <a:bodyPr/>
              <a:lstStyle/>
              <a:p>
                <a:pPr>
                  <a:defRPr sz="1600">
                    <a:cs typeface="B Titr" pitchFamily="2" charset="-78"/>
                  </a:defRPr>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یک'!$AU$254:$AU$259</c:f>
              <c:numCache>
                <c:formatCode>0</c:formatCode>
                <c:ptCount val="6"/>
                <c:pt idx="0">
                  <c:v>16.758280181059678</c:v>
                </c:pt>
                <c:pt idx="1">
                  <c:v>15.985113413676149</c:v>
                </c:pt>
                <c:pt idx="2">
                  <c:v>15.136701951321868</c:v>
                </c:pt>
                <c:pt idx="3">
                  <c:v>17.657838544897832</c:v>
                </c:pt>
                <c:pt idx="4">
                  <c:v>19.755547758194826</c:v>
                </c:pt>
                <c:pt idx="5">
                  <c:v>24.620417390190969</c:v>
                </c:pt>
              </c:numCache>
            </c:numRef>
          </c:val>
        </c:ser>
        <c:ser>
          <c:idx val="3"/>
          <c:order val="3"/>
          <c:tx>
            <c:strRef>
              <c:f>'جدول یک'!$AV$253</c:f>
              <c:strCache>
                <c:ptCount val="1"/>
                <c:pt idx="0">
                  <c:v>بیمه های تکمیلی</c:v>
                </c:pt>
              </c:strCache>
            </c:strRef>
          </c:tx>
          <c:dLbls>
            <c:txPr>
              <a:bodyPr/>
              <a:lstStyle/>
              <a:p>
                <a:pPr>
                  <a:defRPr sz="1600"/>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یک'!$AV$254:$AV$259</c:f>
              <c:numCache>
                <c:formatCode>0</c:formatCode>
                <c:ptCount val="6"/>
                <c:pt idx="0">
                  <c:v>1.8161290451169119</c:v>
                </c:pt>
                <c:pt idx="1">
                  <c:v>2.8425755099964087</c:v>
                </c:pt>
                <c:pt idx="2">
                  <c:v>3.4598965832603037</c:v>
                </c:pt>
                <c:pt idx="3">
                  <c:v>5.4668747433045404</c:v>
                </c:pt>
                <c:pt idx="4">
                  <c:v>7.0745944313224856</c:v>
                </c:pt>
                <c:pt idx="5">
                  <c:v>4.7770110792075355</c:v>
                </c:pt>
              </c:numCache>
            </c:numRef>
          </c:val>
        </c:ser>
        <c:ser>
          <c:idx val="4"/>
          <c:order val="4"/>
          <c:tx>
            <c:strRef>
              <c:f>'جدول یک'!$AW$253</c:f>
              <c:strCache>
                <c:ptCount val="1"/>
                <c:pt idx="0">
                  <c:v>پرداخت مستقیم</c:v>
                </c:pt>
              </c:strCache>
            </c:strRef>
          </c:tx>
          <c:dLbls>
            <c:txPr>
              <a:bodyPr/>
              <a:lstStyle/>
              <a:p>
                <a:pPr>
                  <a:defRPr sz="1600">
                    <a:cs typeface="B Titr" pitchFamily="2" charset="-78"/>
                  </a:defRPr>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یک'!$AW$254:$AW$259</c:f>
              <c:numCache>
                <c:formatCode>0</c:formatCode>
                <c:ptCount val="6"/>
                <c:pt idx="0">
                  <c:v>54.786431425368825</c:v>
                </c:pt>
                <c:pt idx="1">
                  <c:v>58.181559073921548</c:v>
                </c:pt>
                <c:pt idx="2">
                  <c:v>56.029278968633136</c:v>
                </c:pt>
                <c:pt idx="3">
                  <c:v>54.239105346396236</c:v>
                </c:pt>
                <c:pt idx="4">
                  <c:v>50</c:v>
                </c:pt>
                <c:pt idx="5">
                  <c:v>40</c:v>
                </c:pt>
              </c:numCache>
            </c:numRef>
          </c:val>
        </c:ser>
        <c:ser>
          <c:idx val="5"/>
          <c:order val="5"/>
          <c:tx>
            <c:strRef>
              <c:f>'جدول یک'!$AX$253</c:f>
              <c:strCache>
                <c:ptCount val="1"/>
                <c:pt idx="0">
                  <c:v>سایر بخش خصوصی</c:v>
                </c:pt>
              </c:strCache>
            </c:strRef>
          </c:tx>
          <c:dLbls>
            <c:txPr>
              <a:bodyPr/>
              <a:lstStyle/>
              <a:p>
                <a:pPr>
                  <a:defRPr sz="1600">
                    <a:cs typeface="B Titr" pitchFamily="2" charset="-78"/>
                  </a:defRPr>
                </a:pPr>
                <a:endParaRPr lang="fa-IR"/>
              </a:p>
            </c:txPr>
            <c:showVal val="1"/>
          </c:dLbls>
          <c:cat>
            <c:numRef>
              <c:f>'جدول یک'!$AR$254:$AR$259</c:f>
              <c:numCache>
                <c:formatCode>General</c:formatCode>
                <c:ptCount val="6"/>
                <c:pt idx="0">
                  <c:v>88</c:v>
                </c:pt>
                <c:pt idx="1">
                  <c:v>89</c:v>
                </c:pt>
                <c:pt idx="2">
                  <c:v>90</c:v>
                </c:pt>
                <c:pt idx="3">
                  <c:v>91</c:v>
                </c:pt>
                <c:pt idx="4">
                  <c:v>92</c:v>
                </c:pt>
                <c:pt idx="5">
                  <c:v>93</c:v>
                </c:pt>
              </c:numCache>
            </c:numRef>
          </c:cat>
          <c:val>
            <c:numRef>
              <c:f>'جدول یک'!$AX$254:$AX$259</c:f>
              <c:numCache>
                <c:formatCode>0</c:formatCode>
                <c:ptCount val="6"/>
                <c:pt idx="0">
                  <c:v>5.3514707270732753</c:v>
                </c:pt>
                <c:pt idx="1">
                  <c:v>5.2436957487895111</c:v>
                </c:pt>
                <c:pt idx="2">
                  <c:v>5.4377001837054326</c:v>
                </c:pt>
                <c:pt idx="3">
                  <c:v>5.5883060070922674</c:v>
                </c:pt>
                <c:pt idx="4">
                  <c:v>4.0677023489866357</c:v>
                </c:pt>
                <c:pt idx="5">
                  <c:v>4.6373155449525747</c:v>
                </c:pt>
              </c:numCache>
            </c:numRef>
          </c:val>
        </c:ser>
        <c:shape val="cylinder"/>
        <c:axId val="88606208"/>
        <c:axId val="88607744"/>
        <c:axId val="0"/>
      </c:bar3DChart>
      <c:catAx>
        <c:axId val="88606208"/>
        <c:scaling>
          <c:orientation val="minMax"/>
        </c:scaling>
        <c:axPos val="b"/>
        <c:numFmt formatCode="General" sourceLinked="1"/>
        <c:tickLblPos val="nextTo"/>
        <c:txPr>
          <a:bodyPr/>
          <a:lstStyle/>
          <a:p>
            <a:pPr>
              <a:defRPr sz="1600" b="1"/>
            </a:pPr>
            <a:endParaRPr lang="fa-IR"/>
          </a:p>
        </c:txPr>
        <c:crossAx val="88607744"/>
        <c:crosses val="autoZero"/>
        <c:auto val="1"/>
        <c:lblAlgn val="ctr"/>
        <c:lblOffset val="100"/>
      </c:catAx>
      <c:valAx>
        <c:axId val="88607744"/>
        <c:scaling>
          <c:orientation val="minMax"/>
        </c:scaling>
        <c:axPos val="l"/>
        <c:majorGridlines/>
        <c:numFmt formatCode="0" sourceLinked="1"/>
        <c:tickLblPos val="nextTo"/>
        <c:txPr>
          <a:bodyPr/>
          <a:lstStyle/>
          <a:p>
            <a:pPr>
              <a:defRPr sz="1600" b="1" i="0"/>
            </a:pPr>
            <a:endParaRPr lang="fa-IR"/>
          </a:p>
        </c:txPr>
        <c:crossAx val="88606208"/>
        <c:crosses val="autoZero"/>
        <c:crossBetween val="between"/>
      </c:valAx>
    </c:plotArea>
    <c:legend>
      <c:legendPos val="r"/>
      <c:layout>
        <c:manualLayout>
          <c:xMode val="edge"/>
          <c:yMode val="edge"/>
          <c:x val="0.82793148227510904"/>
          <c:y val="0.15114706228640834"/>
          <c:w val="0.163325415404141"/>
          <c:h val="0.69770587542718332"/>
        </c:manualLayout>
      </c:layout>
      <c:txPr>
        <a:bodyPr/>
        <a:lstStyle/>
        <a:p>
          <a:pPr>
            <a:defRPr sz="1200">
              <a:cs typeface="B Titr" pitchFamily="2" charset="-78"/>
            </a:defRPr>
          </a:pPr>
          <a:endParaRPr lang="fa-IR"/>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8.1370734908135886E-2"/>
          <c:y val="0.19575259548293344"/>
          <c:w val="0.87005248662057955"/>
          <c:h val="0.66536057502600454"/>
        </c:manualLayout>
      </c:layout>
      <c:lineChart>
        <c:grouping val="standard"/>
        <c:ser>
          <c:idx val="1"/>
          <c:order val="0"/>
          <c:spPr>
            <a:ln w="53975"/>
          </c:spPr>
          <c:cat>
            <c:numRef>
              <c:f>نمودارها!$B$136:$B$147</c:f>
              <c:numCache>
                <c:formatCode>General</c:formatCode>
                <c:ptCount val="12"/>
                <c:pt idx="0">
                  <c:v>82</c:v>
                </c:pt>
                <c:pt idx="1">
                  <c:v>83</c:v>
                </c:pt>
                <c:pt idx="2">
                  <c:v>84</c:v>
                </c:pt>
                <c:pt idx="3">
                  <c:v>85</c:v>
                </c:pt>
                <c:pt idx="4">
                  <c:v>86</c:v>
                </c:pt>
                <c:pt idx="5">
                  <c:v>87</c:v>
                </c:pt>
                <c:pt idx="6">
                  <c:v>88</c:v>
                </c:pt>
                <c:pt idx="7">
                  <c:v>89</c:v>
                </c:pt>
                <c:pt idx="8">
                  <c:v>90</c:v>
                </c:pt>
                <c:pt idx="9" formatCode="#,##0">
                  <c:v>91</c:v>
                </c:pt>
                <c:pt idx="10" formatCode="#,##0">
                  <c:v>92</c:v>
                </c:pt>
                <c:pt idx="11" formatCode="#,##0">
                  <c:v>93</c:v>
                </c:pt>
              </c:numCache>
            </c:numRef>
          </c:cat>
          <c:val>
            <c:numRef>
              <c:f>نمودارها!$W$136:$W$147</c:f>
              <c:numCache>
                <c:formatCode>#,##0.0</c:formatCode>
                <c:ptCount val="12"/>
                <c:pt idx="0">
                  <c:v>52.952561702489255</c:v>
                </c:pt>
                <c:pt idx="1">
                  <c:v>55.267069386806</c:v>
                </c:pt>
                <c:pt idx="2">
                  <c:v>54.887407428858225</c:v>
                </c:pt>
                <c:pt idx="3">
                  <c:v>50.296940719520094</c:v>
                </c:pt>
                <c:pt idx="4">
                  <c:v>51.689169216946624</c:v>
                </c:pt>
                <c:pt idx="5">
                  <c:v>53.560103771297364</c:v>
                </c:pt>
                <c:pt idx="6">
                  <c:v>54.786431425368825</c:v>
                </c:pt>
                <c:pt idx="7">
                  <c:v>58.181559073921548</c:v>
                </c:pt>
                <c:pt idx="8">
                  <c:v>56.029278968633136</c:v>
                </c:pt>
                <c:pt idx="9">
                  <c:v>53.093357899110472</c:v>
                </c:pt>
                <c:pt idx="10">
                  <c:v>50.23078174159118</c:v>
                </c:pt>
                <c:pt idx="11">
                  <c:v>40.033955623114643</c:v>
                </c:pt>
              </c:numCache>
            </c:numRef>
          </c:val>
        </c:ser>
        <c:marker val="1"/>
        <c:axId val="88646784"/>
        <c:axId val="88648320"/>
      </c:lineChart>
      <c:catAx>
        <c:axId val="88646784"/>
        <c:scaling>
          <c:orientation val="minMax"/>
        </c:scaling>
        <c:axPos val="b"/>
        <c:numFmt formatCode="General" sourceLinked="1"/>
        <c:tickLblPos val="nextTo"/>
        <c:txPr>
          <a:bodyPr rot="0" vert="horz"/>
          <a:lstStyle/>
          <a:p>
            <a:pPr>
              <a:defRPr lang="fa-IR" sz="1000" b="0" i="0" u="none" strike="noStrike" baseline="0">
                <a:solidFill>
                  <a:srgbClr val="000000"/>
                </a:solidFill>
                <a:latin typeface="Arial"/>
                <a:ea typeface="Arial"/>
                <a:cs typeface="B Titr" pitchFamily="2" charset="-78"/>
              </a:defRPr>
            </a:pPr>
            <a:endParaRPr lang="fa-IR"/>
          </a:p>
        </c:txPr>
        <c:crossAx val="88648320"/>
        <c:crosses val="autoZero"/>
        <c:auto val="1"/>
        <c:lblAlgn val="ctr"/>
        <c:lblOffset val="100"/>
      </c:catAx>
      <c:valAx>
        <c:axId val="88648320"/>
        <c:scaling>
          <c:orientation val="minMax"/>
          <c:min val="30"/>
        </c:scaling>
        <c:axPos val="l"/>
        <c:majorGridlines/>
        <c:numFmt formatCode="#,##0.0" sourceLinked="1"/>
        <c:tickLblPos val="nextTo"/>
        <c:txPr>
          <a:bodyPr rot="0" vert="horz"/>
          <a:lstStyle/>
          <a:p>
            <a:pPr>
              <a:defRPr lang="fa-IR" sz="1400" b="1" i="0" u="none" strike="noStrike" baseline="0">
                <a:solidFill>
                  <a:srgbClr val="000000"/>
                </a:solidFill>
                <a:latin typeface="Arial"/>
                <a:ea typeface="Arial"/>
                <a:cs typeface="B Titr" pitchFamily="2" charset="-78"/>
              </a:defRPr>
            </a:pPr>
            <a:endParaRPr lang="fa-IR"/>
          </a:p>
        </c:txPr>
        <c:crossAx val="88646784"/>
        <c:crosses val="autoZero"/>
        <c:crossBetween val="between"/>
        <c:majorUnit val="10"/>
      </c:valAx>
      <c:spPr>
        <a:noFill/>
        <a:ln w="25400">
          <a:noFill/>
        </a:ln>
      </c:spPr>
    </c:plotArea>
    <c:plotVisOnly val="1"/>
    <c:dispBlanksAs val="gap"/>
  </c:chart>
  <c:spPr>
    <a:solidFill>
      <a:schemeClr val="accent5">
        <a:lumMod val="60000"/>
        <a:lumOff val="40000"/>
      </a:schemeClr>
    </a:solidFill>
  </c:spPr>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8.1370734908136025E-2"/>
          <c:y val="0.19575259548293344"/>
          <c:w val="0.87005248662057866"/>
          <c:h val="0.66536057502600454"/>
        </c:manualLayout>
      </c:layout>
      <c:lineChart>
        <c:grouping val="standard"/>
        <c:ser>
          <c:idx val="1"/>
          <c:order val="0"/>
          <c:spPr>
            <a:ln w="53975"/>
          </c:spPr>
          <c:dLbls>
            <c:dLbl>
              <c:idx val="10"/>
              <c:layout/>
              <c:tx>
                <c:rich>
                  <a:bodyPr/>
                  <a:lstStyle/>
                  <a:p>
                    <a:r>
                      <a:rPr lang="en-US" dirty="0" smtClean="0">
                        <a:cs typeface="B Titr" pitchFamily="2" charset="-78"/>
                      </a:rPr>
                      <a:t>49</a:t>
                    </a:r>
                    <a:endParaRPr lang="en-US" dirty="0">
                      <a:cs typeface="B Titr" pitchFamily="2" charset="-78"/>
                    </a:endParaRPr>
                  </a:p>
                </c:rich>
              </c:tx>
              <c:showVal val="1"/>
            </c:dLbl>
            <c:dLbl>
              <c:idx val="11"/>
              <c:layout>
                <c:manualLayout>
                  <c:x val="-9.9999999999999482E-3"/>
                  <c:y val="-2.8498540451578392E-2"/>
                </c:manualLayout>
              </c:layout>
              <c:tx>
                <c:rich>
                  <a:bodyPr/>
                  <a:lstStyle/>
                  <a:p>
                    <a:pPr rtl="0">
                      <a:defRPr lang="fa-IR" sz="1400" b="1">
                        <a:cs typeface="B Titr" pitchFamily="2" charset="-78"/>
                      </a:defRPr>
                    </a:pPr>
                    <a:r>
                      <a:rPr lang="en-US" dirty="0" smtClean="0">
                        <a:cs typeface="B Titr" pitchFamily="2" charset="-78"/>
                      </a:rPr>
                      <a:t>40</a:t>
                    </a:r>
                    <a:endParaRPr lang="en-US" dirty="0">
                      <a:cs typeface="B Titr" pitchFamily="2" charset="-78"/>
                    </a:endParaRPr>
                  </a:p>
                </c:rich>
              </c:tx>
              <c:spPr/>
              <c:showVal val="1"/>
            </c:dLbl>
            <c:delete val="1"/>
            <c:txPr>
              <a:bodyPr/>
              <a:lstStyle/>
              <a:p>
                <a:pPr>
                  <a:defRPr>
                    <a:cs typeface="B Titr" pitchFamily="2" charset="-78"/>
                  </a:defRPr>
                </a:pPr>
                <a:endParaRPr lang="fa-IR"/>
              </a:p>
            </c:txPr>
          </c:dLbls>
          <c:cat>
            <c:numRef>
              <c:f>نمودارها!$B$136:$B$147</c:f>
              <c:numCache>
                <c:formatCode>General</c:formatCode>
                <c:ptCount val="12"/>
                <c:pt idx="0">
                  <c:v>82</c:v>
                </c:pt>
                <c:pt idx="1">
                  <c:v>83</c:v>
                </c:pt>
                <c:pt idx="2">
                  <c:v>84</c:v>
                </c:pt>
                <c:pt idx="3">
                  <c:v>85</c:v>
                </c:pt>
                <c:pt idx="4">
                  <c:v>86</c:v>
                </c:pt>
                <c:pt idx="5">
                  <c:v>87</c:v>
                </c:pt>
                <c:pt idx="6">
                  <c:v>88</c:v>
                </c:pt>
                <c:pt idx="7">
                  <c:v>89</c:v>
                </c:pt>
                <c:pt idx="8">
                  <c:v>90</c:v>
                </c:pt>
                <c:pt idx="9" formatCode="#,##0">
                  <c:v>91</c:v>
                </c:pt>
                <c:pt idx="10" formatCode="#,##0">
                  <c:v>92</c:v>
                </c:pt>
                <c:pt idx="11" formatCode="#,##0">
                  <c:v>93</c:v>
                </c:pt>
              </c:numCache>
            </c:numRef>
          </c:cat>
          <c:val>
            <c:numRef>
              <c:f>نمودارها!$W$136:$W$147</c:f>
              <c:numCache>
                <c:formatCode>#,##0.0</c:formatCode>
                <c:ptCount val="12"/>
                <c:pt idx="0">
                  <c:v>52.952561702489255</c:v>
                </c:pt>
                <c:pt idx="1">
                  <c:v>55.267069386806</c:v>
                </c:pt>
                <c:pt idx="2">
                  <c:v>54.887407428858495</c:v>
                </c:pt>
                <c:pt idx="3">
                  <c:v>50.296940719519895</c:v>
                </c:pt>
                <c:pt idx="4">
                  <c:v>51.689169216946624</c:v>
                </c:pt>
                <c:pt idx="5">
                  <c:v>53.560103771297541</c:v>
                </c:pt>
                <c:pt idx="6">
                  <c:v>54.786431425368825</c:v>
                </c:pt>
                <c:pt idx="7">
                  <c:v>58.181559073921548</c:v>
                </c:pt>
                <c:pt idx="8">
                  <c:v>56.029278968633136</c:v>
                </c:pt>
                <c:pt idx="9">
                  <c:v>53.093357899110472</c:v>
                </c:pt>
                <c:pt idx="10">
                  <c:v>48.602614125310915</c:v>
                </c:pt>
                <c:pt idx="11">
                  <c:v>39.725553874890544</c:v>
                </c:pt>
              </c:numCache>
            </c:numRef>
          </c:val>
        </c:ser>
        <c:marker val="1"/>
        <c:axId val="232360960"/>
        <c:axId val="232572416"/>
      </c:lineChart>
      <c:catAx>
        <c:axId val="232360960"/>
        <c:scaling>
          <c:orientation val="minMax"/>
        </c:scaling>
        <c:axPos val="b"/>
        <c:numFmt formatCode="General" sourceLinked="1"/>
        <c:tickLblPos val="nextTo"/>
        <c:txPr>
          <a:bodyPr rot="0" vert="horz"/>
          <a:lstStyle/>
          <a:p>
            <a:pPr>
              <a:defRPr lang="fa-IR" sz="1000" b="0" i="0" u="none" strike="noStrike" baseline="0">
                <a:solidFill>
                  <a:srgbClr val="000000"/>
                </a:solidFill>
                <a:latin typeface="Arial"/>
                <a:ea typeface="Arial"/>
                <a:cs typeface="B Titr" pitchFamily="2" charset="-78"/>
              </a:defRPr>
            </a:pPr>
            <a:endParaRPr lang="fa-IR"/>
          </a:p>
        </c:txPr>
        <c:crossAx val="232572416"/>
        <c:crosses val="autoZero"/>
        <c:auto val="1"/>
        <c:lblAlgn val="ctr"/>
        <c:lblOffset val="100"/>
      </c:catAx>
      <c:valAx>
        <c:axId val="232572416"/>
        <c:scaling>
          <c:orientation val="minMax"/>
          <c:min val="30"/>
        </c:scaling>
        <c:axPos val="l"/>
        <c:majorGridlines/>
        <c:numFmt formatCode="#,##0.0" sourceLinked="1"/>
        <c:tickLblPos val="nextTo"/>
        <c:txPr>
          <a:bodyPr rot="0" vert="horz"/>
          <a:lstStyle/>
          <a:p>
            <a:pPr>
              <a:defRPr lang="fa-IR" sz="1400" b="1" i="0" u="none" strike="noStrike" baseline="0">
                <a:solidFill>
                  <a:srgbClr val="000000"/>
                </a:solidFill>
                <a:latin typeface="Arial"/>
                <a:ea typeface="Arial"/>
                <a:cs typeface="B Titr" pitchFamily="2" charset="-78"/>
              </a:defRPr>
            </a:pPr>
            <a:endParaRPr lang="fa-IR"/>
          </a:p>
        </c:txPr>
        <c:crossAx val="232360960"/>
        <c:crosses val="autoZero"/>
        <c:crossBetween val="between"/>
        <c:majorUnit val="10"/>
      </c:valAx>
    </c:plotArea>
    <c:plotVisOnly val="1"/>
    <c:dispBlanksAs val="gap"/>
  </c:chart>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fa-IR"/>
  <c:chart>
    <c:plotArea>
      <c:layout>
        <c:manualLayout>
          <c:layoutTarget val="inner"/>
          <c:xMode val="edge"/>
          <c:yMode val="edge"/>
          <c:x val="4.7828477185266685E-2"/>
          <c:y val="0.16718995290423863"/>
          <c:w val="0.85596481583287565"/>
          <c:h val="0.53846153846153844"/>
        </c:manualLayout>
      </c:layout>
      <c:lineChart>
        <c:grouping val="standard"/>
        <c:ser>
          <c:idx val="0"/>
          <c:order val="0"/>
          <c:tx>
            <c:strRef>
              <c:f>نمودارها!$N$152</c:f>
              <c:strCache>
                <c:ptCount val="1"/>
                <c:pt idx="0">
                  <c:v>پرداخت مستقیم</c:v>
                </c:pt>
              </c:strCache>
            </c:strRef>
          </c:tx>
          <c:spPr>
            <a:ln w="50800"/>
          </c:spPr>
          <c:marker>
            <c:symbol val="none"/>
          </c:marker>
          <c:cat>
            <c:numRef>
              <c:f>نمودارها!$B$154:$B$164</c:f>
              <c:numCache>
                <c:formatCode>General</c:formatCode>
                <c:ptCount val="11"/>
                <c:pt idx="0">
                  <c:v>83</c:v>
                </c:pt>
                <c:pt idx="1">
                  <c:v>84</c:v>
                </c:pt>
                <c:pt idx="2">
                  <c:v>85</c:v>
                </c:pt>
                <c:pt idx="3">
                  <c:v>86</c:v>
                </c:pt>
                <c:pt idx="4">
                  <c:v>87</c:v>
                </c:pt>
                <c:pt idx="5">
                  <c:v>88</c:v>
                </c:pt>
                <c:pt idx="6">
                  <c:v>89</c:v>
                </c:pt>
                <c:pt idx="7">
                  <c:v>90</c:v>
                </c:pt>
                <c:pt idx="8">
                  <c:v>91</c:v>
                </c:pt>
                <c:pt idx="9">
                  <c:v>92</c:v>
                </c:pt>
                <c:pt idx="10">
                  <c:v>93</c:v>
                </c:pt>
              </c:numCache>
            </c:numRef>
          </c:cat>
          <c:val>
            <c:numRef>
              <c:f>نمودارها!$N$154:$N$164</c:f>
              <c:numCache>
                <c:formatCode>0.0</c:formatCode>
                <c:ptCount val="11"/>
                <c:pt idx="0">
                  <c:v>35.922537455479961</c:v>
                </c:pt>
                <c:pt idx="1">
                  <c:v>28.208812077328815</c:v>
                </c:pt>
                <c:pt idx="2">
                  <c:v>8.9518909196205954</c:v>
                </c:pt>
                <c:pt idx="3">
                  <c:v>30.96096567329198</c:v>
                </c:pt>
                <c:pt idx="4">
                  <c:v>30.379617277577502</c:v>
                </c:pt>
                <c:pt idx="5">
                  <c:v>31.198214583452778</c:v>
                </c:pt>
                <c:pt idx="6">
                  <c:v>33.752083877467584</c:v>
                </c:pt>
                <c:pt idx="7">
                  <c:v>20.808277363669173</c:v>
                </c:pt>
                <c:pt idx="8">
                  <c:v>9.839715145759266</c:v>
                </c:pt>
                <c:pt idx="9">
                  <c:v>13.438516578101003</c:v>
                </c:pt>
                <c:pt idx="10">
                  <c:v>6.8487266749395106</c:v>
                </c:pt>
              </c:numCache>
            </c:numRef>
          </c:val>
        </c:ser>
        <c:ser>
          <c:idx val="1"/>
          <c:order val="1"/>
          <c:tx>
            <c:strRef>
              <c:f>نمودارها!$W$154</c:f>
              <c:strCache>
                <c:ptCount val="1"/>
                <c:pt idx="0">
                  <c:v>کل هزینه ها</c:v>
                </c:pt>
              </c:strCache>
            </c:strRef>
          </c:tx>
          <c:spPr>
            <a:ln w="53975"/>
          </c:spPr>
          <c:marker>
            <c:symbol val="none"/>
          </c:marker>
          <c:cat>
            <c:numRef>
              <c:f>نمودارها!$B$154:$B$164</c:f>
              <c:numCache>
                <c:formatCode>General</c:formatCode>
                <c:ptCount val="11"/>
                <c:pt idx="0">
                  <c:v>83</c:v>
                </c:pt>
                <c:pt idx="1">
                  <c:v>84</c:v>
                </c:pt>
                <c:pt idx="2">
                  <c:v>85</c:v>
                </c:pt>
                <c:pt idx="3">
                  <c:v>86</c:v>
                </c:pt>
                <c:pt idx="4">
                  <c:v>87</c:v>
                </c:pt>
                <c:pt idx="5">
                  <c:v>88</c:v>
                </c:pt>
                <c:pt idx="6">
                  <c:v>89</c:v>
                </c:pt>
                <c:pt idx="7">
                  <c:v>90</c:v>
                </c:pt>
                <c:pt idx="8">
                  <c:v>91</c:v>
                </c:pt>
                <c:pt idx="9">
                  <c:v>92</c:v>
                </c:pt>
                <c:pt idx="10">
                  <c:v>93</c:v>
                </c:pt>
              </c:numCache>
            </c:numRef>
          </c:cat>
          <c:val>
            <c:numRef>
              <c:f>نمودارها!$W$155:$W$165</c:f>
              <c:numCache>
                <c:formatCode>#,##0.0</c:formatCode>
                <c:ptCount val="11"/>
                <c:pt idx="0">
                  <c:v>30.230291405472499</c:v>
                </c:pt>
                <c:pt idx="1">
                  <c:v>29.095645886749857</c:v>
                </c:pt>
                <c:pt idx="2">
                  <c:v>18.895637418539113</c:v>
                </c:pt>
                <c:pt idx="3">
                  <c:v>27.43358089959511</c:v>
                </c:pt>
                <c:pt idx="4">
                  <c:v>25.825262189146937</c:v>
                </c:pt>
                <c:pt idx="5">
                  <c:v>28.261502070471778</c:v>
                </c:pt>
                <c:pt idx="6">
                  <c:v>25.947112590139653</c:v>
                </c:pt>
                <c:pt idx="7">
                  <c:v>25.448944827363523</c:v>
                </c:pt>
                <c:pt idx="8">
                  <c:v>15.91355840463901</c:v>
                </c:pt>
                <c:pt idx="9">
                  <c:v>23.919913951475433</c:v>
                </c:pt>
                <c:pt idx="10">
                  <c:v>30.725110811994185</c:v>
                </c:pt>
              </c:numCache>
            </c:numRef>
          </c:val>
        </c:ser>
        <c:marker val="1"/>
        <c:axId val="89948544"/>
        <c:axId val="89950080"/>
      </c:lineChart>
      <c:catAx>
        <c:axId val="89948544"/>
        <c:scaling>
          <c:orientation val="minMax"/>
        </c:scaling>
        <c:axPos val="b"/>
        <c:numFmt formatCode="General" sourceLinked="1"/>
        <c:tickLblPos val="nextTo"/>
        <c:txPr>
          <a:bodyPr rot="0" vert="horz"/>
          <a:lstStyle/>
          <a:p>
            <a:pPr>
              <a:defRPr sz="1000" b="0" i="0" u="none" strike="noStrike" baseline="0">
                <a:solidFill>
                  <a:srgbClr val="000000"/>
                </a:solidFill>
                <a:latin typeface="B Titr"/>
                <a:ea typeface="B Titr"/>
                <a:cs typeface="B Titr"/>
              </a:defRPr>
            </a:pPr>
            <a:endParaRPr lang="fa-IR"/>
          </a:p>
        </c:txPr>
        <c:crossAx val="89950080"/>
        <c:crosses val="autoZero"/>
        <c:auto val="1"/>
        <c:lblAlgn val="ctr"/>
        <c:lblOffset val="100"/>
      </c:catAx>
      <c:valAx>
        <c:axId val="89950080"/>
        <c:scaling>
          <c:orientation val="minMax"/>
        </c:scaling>
        <c:axPos val="l"/>
        <c:majorGridlines/>
        <c:numFmt formatCode="0.0" sourceLinked="1"/>
        <c:tickLblPos val="nextTo"/>
        <c:txPr>
          <a:bodyPr rot="0" vert="horz"/>
          <a:lstStyle/>
          <a:p>
            <a:pPr>
              <a:defRPr sz="1100" b="0" i="0" u="none" strike="noStrike" baseline="0">
                <a:solidFill>
                  <a:srgbClr val="000000"/>
                </a:solidFill>
                <a:latin typeface="B Titr"/>
                <a:ea typeface="B Titr"/>
                <a:cs typeface="B Titr"/>
              </a:defRPr>
            </a:pPr>
            <a:endParaRPr lang="fa-IR"/>
          </a:p>
        </c:txPr>
        <c:crossAx val="89948544"/>
        <c:crosses val="autoZero"/>
        <c:crossBetween val="between"/>
      </c:valAx>
    </c:plotArea>
    <c:legend>
      <c:legendPos val="r"/>
      <c:layout>
        <c:manualLayout>
          <c:xMode val="edge"/>
          <c:yMode val="edge"/>
          <c:x val="0.27985347985348002"/>
          <c:y val="0.90438871473354232"/>
          <c:w val="0.33553113553113534"/>
          <c:h val="7.5235109717868343E-2"/>
        </c:manualLayout>
      </c:layout>
      <c:txPr>
        <a:bodyPr/>
        <a:lstStyle/>
        <a:p>
          <a:pPr>
            <a:defRPr sz="1400" b="0" i="0" u="none" strike="noStrike" baseline="0">
              <a:solidFill>
                <a:srgbClr val="000000"/>
              </a:solidFill>
              <a:latin typeface="Arial"/>
              <a:ea typeface="Arial"/>
              <a:cs typeface="B Titr" pitchFamily="2" charset="-78"/>
            </a:defRPr>
          </a:pPr>
          <a:endParaRPr lang="fa-IR"/>
        </a:p>
      </c:txPr>
    </c:legend>
    <c:plotVisOnly val="1"/>
    <c:dispBlanksAs val="gap"/>
  </c:chart>
  <c:spPr>
    <a:solidFill>
      <a:schemeClr val="accent6">
        <a:lumMod val="60000"/>
        <a:lumOff val="40000"/>
      </a:schemeClr>
    </a:solidFill>
  </c:spPr>
  <c:txPr>
    <a:bodyPr/>
    <a:lstStyle/>
    <a:p>
      <a:pPr>
        <a:defRPr sz="1000" b="0" i="0" u="none" strike="noStrike" baseline="0">
          <a:solidFill>
            <a:srgbClr val="000000"/>
          </a:solidFill>
          <a:latin typeface="Arial"/>
          <a:ea typeface="Arial"/>
          <a:cs typeface="Arial"/>
        </a:defRPr>
      </a:pPr>
      <a:endParaRPr lang="fa-I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BE5B8-E323-482B-9A26-55430C42FFD6}" type="doc">
      <dgm:prSet loTypeId="urn:microsoft.com/office/officeart/2005/8/layout/hList3" loCatId="list" qsTypeId="urn:microsoft.com/office/officeart/2005/8/quickstyle/simple1" qsCatId="simple" csTypeId="urn:microsoft.com/office/officeart/2005/8/colors/accent1_1" csCatId="accent1" phldr="1"/>
      <dgm:spPr/>
      <dgm:t>
        <a:bodyPr/>
        <a:lstStyle/>
        <a:p>
          <a:pPr rtl="1"/>
          <a:endParaRPr lang="fa-IR"/>
        </a:p>
      </dgm:t>
    </dgm:pt>
    <dgm:pt modelId="{52C41460-4C79-4E4D-ADA2-FEB8ADA2B466}">
      <dgm:prSet phldrT="[Text]"/>
      <dgm:spPr/>
      <dgm:t>
        <a:bodyPr/>
        <a:lstStyle/>
        <a:p>
          <a:pPr rtl="1"/>
          <a:r>
            <a:rPr lang="fa-IR" dirty="0" smtClean="0"/>
            <a:t>دو بعد اصلی پایش پوشش همگانی</a:t>
          </a:r>
          <a:endParaRPr lang="fa-IR" dirty="0"/>
        </a:p>
      </dgm:t>
    </dgm:pt>
    <dgm:pt modelId="{1CBE10CA-2500-46F9-A929-8C877CEABB41}" type="parTrans" cxnId="{EA086CC8-2821-4EB4-8599-50FBDE2F8361}">
      <dgm:prSet/>
      <dgm:spPr/>
      <dgm:t>
        <a:bodyPr/>
        <a:lstStyle/>
        <a:p>
          <a:pPr rtl="1"/>
          <a:endParaRPr lang="fa-IR"/>
        </a:p>
      </dgm:t>
    </dgm:pt>
    <dgm:pt modelId="{6C8BB1B3-0C4F-48A6-8033-87D9E2726EAD}" type="sibTrans" cxnId="{EA086CC8-2821-4EB4-8599-50FBDE2F8361}">
      <dgm:prSet/>
      <dgm:spPr/>
      <dgm:t>
        <a:bodyPr/>
        <a:lstStyle/>
        <a:p>
          <a:pPr rtl="1"/>
          <a:endParaRPr lang="fa-IR"/>
        </a:p>
      </dgm:t>
    </dgm:pt>
    <dgm:pt modelId="{848DB3FE-FBFB-4817-96C8-ED154EA0C0A9}">
      <dgm:prSet phldrT="[Text]" custT="1"/>
      <dgm:spPr/>
      <dgm:t>
        <a:bodyPr/>
        <a:lstStyle/>
        <a:p>
          <a:pPr rtl="1"/>
          <a:r>
            <a:rPr lang="fa-IR" sz="4800" dirty="0" smtClean="0"/>
            <a:t>حفاظت مالی در برابر هزینه های سلامت</a:t>
          </a:r>
          <a:endParaRPr lang="fa-IR" sz="4800" dirty="0"/>
        </a:p>
      </dgm:t>
    </dgm:pt>
    <dgm:pt modelId="{E73569BC-11BD-4E04-A168-F9A5D76F3F3B}" type="parTrans" cxnId="{D912617B-9AF5-4576-A0DE-AE275AC5E11B}">
      <dgm:prSet/>
      <dgm:spPr/>
      <dgm:t>
        <a:bodyPr/>
        <a:lstStyle/>
        <a:p>
          <a:pPr rtl="1"/>
          <a:endParaRPr lang="fa-IR"/>
        </a:p>
      </dgm:t>
    </dgm:pt>
    <dgm:pt modelId="{34CA3D1C-BB57-4947-BB6D-B0F694AD5A72}" type="sibTrans" cxnId="{D912617B-9AF5-4576-A0DE-AE275AC5E11B}">
      <dgm:prSet/>
      <dgm:spPr/>
      <dgm:t>
        <a:bodyPr/>
        <a:lstStyle/>
        <a:p>
          <a:pPr rtl="1"/>
          <a:endParaRPr lang="fa-IR"/>
        </a:p>
      </dgm:t>
    </dgm:pt>
    <dgm:pt modelId="{FC388AE8-064E-442F-B230-416B80109B8D}">
      <dgm:prSet phldrT="[Text]" custT="1"/>
      <dgm:spPr/>
      <dgm:t>
        <a:bodyPr/>
        <a:lstStyle/>
        <a:p>
          <a:pPr algn="r" rtl="1"/>
          <a:r>
            <a:rPr lang="fa-IR" sz="4400" dirty="0" smtClean="0"/>
            <a:t>دسترسی عادلانه و کامل به خدمات ضروری سلامت</a:t>
          </a:r>
          <a:endParaRPr lang="fa-IR" sz="4400" dirty="0"/>
        </a:p>
      </dgm:t>
    </dgm:pt>
    <dgm:pt modelId="{D32A78D9-ED79-4B04-8567-BB057CFDB683}" type="parTrans" cxnId="{02B2D5BA-8582-4721-A868-3C2805E53B88}">
      <dgm:prSet/>
      <dgm:spPr/>
      <dgm:t>
        <a:bodyPr/>
        <a:lstStyle/>
        <a:p>
          <a:pPr rtl="1"/>
          <a:endParaRPr lang="fa-IR"/>
        </a:p>
      </dgm:t>
    </dgm:pt>
    <dgm:pt modelId="{740C5AFA-7239-439F-8120-A2FA0EE371CF}" type="sibTrans" cxnId="{02B2D5BA-8582-4721-A868-3C2805E53B88}">
      <dgm:prSet/>
      <dgm:spPr/>
      <dgm:t>
        <a:bodyPr/>
        <a:lstStyle/>
        <a:p>
          <a:pPr rtl="1"/>
          <a:endParaRPr lang="fa-IR"/>
        </a:p>
      </dgm:t>
    </dgm:pt>
    <dgm:pt modelId="{C2ABAA37-F299-4B2D-86E2-6CAF7DCFE9E7}" type="pres">
      <dgm:prSet presAssocID="{FF0BE5B8-E323-482B-9A26-55430C42FFD6}" presName="composite" presStyleCnt="0">
        <dgm:presLayoutVars>
          <dgm:chMax val="1"/>
          <dgm:dir/>
          <dgm:resizeHandles val="exact"/>
        </dgm:presLayoutVars>
      </dgm:prSet>
      <dgm:spPr/>
      <dgm:t>
        <a:bodyPr/>
        <a:lstStyle/>
        <a:p>
          <a:pPr rtl="1"/>
          <a:endParaRPr lang="fa-IR"/>
        </a:p>
      </dgm:t>
    </dgm:pt>
    <dgm:pt modelId="{5237BEFA-EA1A-40DA-A926-082F172DCE0D}" type="pres">
      <dgm:prSet presAssocID="{52C41460-4C79-4E4D-ADA2-FEB8ADA2B466}" presName="roof" presStyleLbl="dkBgShp" presStyleIdx="0" presStyleCnt="2"/>
      <dgm:spPr/>
      <dgm:t>
        <a:bodyPr/>
        <a:lstStyle/>
        <a:p>
          <a:pPr rtl="1"/>
          <a:endParaRPr lang="fa-IR"/>
        </a:p>
      </dgm:t>
    </dgm:pt>
    <dgm:pt modelId="{F7D220A6-1C4A-429D-B996-0B589BF73BC4}" type="pres">
      <dgm:prSet presAssocID="{52C41460-4C79-4E4D-ADA2-FEB8ADA2B466}" presName="pillars" presStyleCnt="0"/>
      <dgm:spPr/>
    </dgm:pt>
    <dgm:pt modelId="{F8174FC5-CF4D-41CC-8095-E75EC5319D7C}" type="pres">
      <dgm:prSet presAssocID="{52C41460-4C79-4E4D-ADA2-FEB8ADA2B466}" presName="pillar1" presStyleLbl="node1" presStyleIdx="0" presStyleCnt="2">
        <dgm:presLayoutVars>
          <dgm:bulletEnabled val="1"/>
        </dgm:presLayoutVars>
      </dgm:prSet>
      <dgm:spPr/>
      <dgm:t>
        <a:bodyPr/>
        <a:lstStyle/>
        <a:p>
          <a:pPr rtl="1"/>
          <a:endParaRPr lang="fa-IR"/>
        </a:p>
      </dgm:t>
    </dgm:pt>
    <dgm:pt modelId="{DA9E1E06-631E-4660-83D9-FF7B33C6B81A}" type="pres">
      <dgm:prSet presAssocID="{FC388AE8-064E-442F-B230-416B80109B8D}" presName="pillarX" presStyleLbl="node1" presStyleIdx="1" presStyleCnt="2">
        <dgm:presLayoutVars>
          <dgm:bulletEnabled val="1"/>
        </dgm:presLayoutVars>
      </dgm:prSet>
      <dgm:spPr/>
      <dgm:t>
        <a:bodyPr/>
        <a:lstStyle/>
        <a:p>
          <a:pPr rtl="1"/>
          <a:endParaRPr lang="fa-IR"/>
        </a:p>
      </dgm:t>
    </dgm:pt>
    <dgm:pt modelId="{936BA1FE-6BC6-4303-B55B-1ABBDCD1B516}" type="pres">
      <dgm:prSet presAssocID="{52C41460-4C79-4E4D-ADA2-FEB8ADA2B466}" presName="base" presStyleLbl="dkBgShp" presStyleIdx="1" presStyleCnt="2"/>
      <dgm:spPr/>
    </dgm:pt>
  </dgm:ptLst>
  <dgm:cxnLst>
    <dgm:cxn modelId="{EC6CF28D-C2BA-45AA-9FEE-4338F81B9EC5}" type="presOf" srcId="{FF0BE5B8-E323-482B-9A26-55430C42FFD6}" destId="{C2ABAA37-F299-4B2D-86E2-6CAF7DCFE9E7}" srcOrd="0" destOrd="0" presId="urn:microsoft.com/office/officeart/2005/8/layout/hList3"/>
    <dgm:cxn modelId="{03DFDE97-969D-4E1C-9697-C34379AE30B5}" type="presOf" srcId="{848DB3FE-FBFB-4817-96C8-ED154EA0C0A9}" destId="{F8174FC5-CF4D-41CC-8095-E75EC5319D7C}" srcOrd="0" destOrd="0" presId="urn:microsoft.com/office/officeart/2005/8/layout/hList3"/>
    <dgm:cxn modelId="{EA086CC8-2821-4EB4-8599-50FBDE2F8361}" srcId="{FF0BE5B8-E323-482B-9A26-55430C42FFD6}" destId="{52C41460-4C79-4E4D-ADA2-FEB8ADA2B466}" srcOrd="0" destOrd="0" parTransId="{1CBE10CA-2500-46F9-A929-8C877CEABB41}" sibTransId="{6C8BB1B3-0C4F-48A6-8033-87D9E2726EAD}"/>
    <dgm:cxn modelId="{716B4BD7-EF4D-449B-BF3E-666293853753}" type="presOf" srcId="{FC388AE8-064E-442F-B230-416B80109B8D}" destId="{DA9E1E06-631E-4660-83D9-FF7B33C6B81A}" srcOrd="0" destOrd="0" presId="urn:microsoft.com/office/officeart/2005/8/layout/hList3"/>
    <dgm:cxn modelId="{D912617B-9AF5-4576-A0DE-AE275AC5E11B}" srcId="{52C41460-4C79-4E4D-ADA2-FEB8ADA2B466}" destId="{848DB3FE-FBFB-4817-96C8-ED154EA0C0A9}" srcOrd="0" destOrd="0" parTransId="{E73569BC-11BD-4E04-A168-F9A5D76F3F3B}" sibTransId="{34CA3D1C-BB57-4947-BB6D-B0F694AD5A72}"/>
    <dgm:cxn modelId="{0329233D-4438-4F54-82C8-1BBCF2DBE2FE}" type="presOf" srcId="{52C41460-4C79-4E4D-ADA2-FEB8ADA2B466}" destId="{5237BEFA-EA1A-40DA-A926-082F172DCE0D}" srcOrd="0" destOrd="0" presId="urn:microsoft.com/office/officeart/2005/8/layout/hList3"/>
    <dgm:cxn modelId="{02B2D5BA-8582-4721-A868-3C2805E53B88}" srcId="{52C41460-4C79-4E4D-ADA2-FEB8ADA2B466}" destId="{FC388AE8-064E-442F-B230-416B80109B8D}" srcOrd="1" destOrd="0" parTransId="{D32A78D9-ED79-4B04-8567-BB057CFDB683}" sibTransId="{740C5AFA-7239-439F-8120-A2FA0EE371CF}"/>
    <dgm:cxn modelId="{1BA31667-9E0E-462F-B76E-B2DB3891BA18}" type="presParOf" srcId="{C2ABAA37-F299-4B2D-86E2-6CAF7DCFE9E7}" destId="{5237BEFA-EA1A-40DA-A926-082F172DCE0D}" srcOrd="0" destOrd="0" presId="urn:microsoft.com/office/officeart/2005/8/layout/hList3"/>
    <dgm:cxn modelId="{CB1957C1-536C-4BCD-BBF2-A19D589DDEAD}" type="presParOf" srcId="{C2ABAA37-F299-4B2D-86E2-6CAF7DCFE9E7}" destId="{F7D220A6-1C4A-429D-B996-0B589BF73BC4}" srcOrd="1" destOrd="0" presId="urn:microsoft.com/office/officeart/2005/8/layout/hList3"/>
    <dgm:cxn modelId="{1F82EB38-345A-457E-8BFB-7103E5AD6D4B}" type="presParOf" srcId="{F7D220A6-1C4A-429D-B996-0B589BF73BC4}" destId="{F8174FC5-CF4D-41CC-8095-E75EC5319D7C}" srcOrd="0" destOrd="0" presId="urn:microsoft.com/office/officeart/2005/8/layout/hList3"/>
    <dgm:cxn modelId="{DE919E0B-5A9E-4217-9CC4-39A09D684D42}" type="presParOf" srcId="{F7D220A6-1C4A-429D-B996-0B589BF73BC4}" destId="{DA9E1E06-631E-4660-83D9-FF7B33C6B81A}" srcOrd="1" destOrd="0" presId="urn:microsoft.com/office/officeart/2005/8/layout/hList3"/>
    <dgm:cxn modelId="{EE345015-DAAA-4CA2-8B7F-EAE5A0DB35EA}" type="presParOf" srcId="{C2ABAA37-F299-4B2D-86E2-6CAF7DCFE9E7}" destId="{936BA1FE-6BC6-4303-B55B-1ABBDCD1B516}" srcOrd="2" destOrd="0" presId="urn:microsoft.com/office/officeart/2005/8/layout/hList3"/>
  </dgm:cxnLst>
  <dgm:bg>
    <a:solidFill>
      <a:schemeClr val="bg2">
        <a:lumMod val="50000"/>
        <a:lumOff val="5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AB4F0-E487-4461-8A82-3D806431FBEB}" type="doc">
      <dgm:prSet loTypeId="urn:microsoft.com/office/officeart/2005/8/layout/list1" loCatId="list" qsTypeId="urn:microsoft.com/office/officeart/2005/8/quickstyle/simple1" qsCatId="simple" csTypeId="urn:microsoft.com/office/officeart/2005/8/colors/accent2_2" csCatId="accent2" phldr="1"/>
      <dgm:spPr/>
      <dgm:t>
        <a:bodyPr/>
        <a:lstStyle/>
        <a:p>
          <a:pPr rtl="1"/>
          <a:endParaRPr lang="fa-IR"/>
        </a:p>
      </dgm:t>
    </dgm:pt>
    <dgm:pt modelId="{594147B6-02EF-4B5C-AD47-BF90218A5295}">
      <dgm:prSet phldrT="[Text]" custT="1"/>
      <dgm:spPr/>
      <dgm:t>
        <a:bodyPr/>
        <a:lstStyle/>
        <a:p>
          <a:pPr algn="r" rtl="1"/>
          <a:r>
            <a:rPr lang="fa-IR" sz="2400" dirty="0" smtClean="0">
              <a:solidFill>
                <a:schemeClr val="bg2"/>
              </a:solidFill>
              <a:cs typeface="B Titr" pitchFamily="2" charset="-78"/>
            </a:rPr>
            <a:t>در سال 1393 بعد از انتشار چهارچوب پایش </a:t>
          </a:r>
          <a:r>
            <a:rPr lang="en-US" sz="2400" dirty="0" smtClean="0">
              <a:solidFill>
                <a:schemeClr val="bg2"/>
              </a:solidFill>
              <a:cs typeface="B Titr" pitchFamily="2" charset="-78"/>
            </a:rPr>
            <a:t>UHC</a:t>
          </a:r>
          <a:r>
            <a:rPr lang="fa-IR" sz="2400" dirty="0" smtClean="0">
              <a:solidFill>
                <a:schemeClr val="bg2"/>
              </a:solidFill>
              <a:cs typeface="B Titr" pitchFamily="2" charset="-78"/>
            </a:rPr>
            <a:t> در راستای </a:t>
          </a:r>
          <a:r>
            <a:rPr lang="fa-IR" sz="2400" dirty="0" smtClean="0">
              <a:solidFill>
                <a:srgbClr val="FF0000"/>
              </a:solidFill>
              <a:cs typeface="B Titr" pitchFamily="2" charset="-78"/>
            </a:rPr>
            <a:t>ماموریت پایش عملکرد مرکز</a:t>
          </a:r>
          <a:r>
            <a:rPr lang="fa-IR" sz="2400" dirty="0" smtClean="0">
              <a:solidFill>
                <a:schemeClr val="bg2"/>
              </a:solidFill>
              <a:cs typeface="B Titr" pitchFamily="2" charset="-78"/>
            </a:rPr>
            <a:t>،  طرحی جامع در چهار بعد بر اساس مدل </a:t>
          </a:r>
          <a:r>
            <a:rPr lang="en-US" sz="2400" dirty="0" smtClean="0">
              <a:solidFill>
                <a:schemeClr val="bg2"/>
              </a:solidFill>
              <a:cs typeface="B Titr" pitchFamily="2" charset="-78"/>
            </a:rPr>
            <a:t>BSC </a:t>
          </a:r>
          <a:r>
            <a:rPr lang="fa-IR" sz="2400" dirty="0" smtClean="0">
              <a:solidFill>
                <a:schemeClr val="bg2"/>
              </a:solidFill>
              <a:cs typeface="B Titr" pitchFamily="2" charset="-78"/>
            </a:rPr>
            <a:t> با همکاری دانشگاه علوم پزشکی کرمان کلید خورد.</a:t>
          </a:r>
          <a:endParaRPr lang="fa-IR" sz="2400" dirty="0">
            <a:solidFill>
              <a:schemeClr val="bg2"/>
            </a:solidFill>
            <a:cs typeface="B Titr" pitchFamily="2" charset="-78"/>
          </a:endParaRPr>
        </a:p>
      </dgm:t>
    </dgm:pt>
    <dgm:pt modelId="{0DFCD76B-C218-457A-A705-784EC2B652F6}" type="parTrans" cxnId="{E25D3BAA-AEFB-459D-9F75-E677C2706B09}">
      <dgm:prSet/>
      <dgm:spPr/>
      <dgm:t>
        <a:bodyPr/>
        <a:lstStyle/>
        <a:p>
          <a:pPr algn="r" rtl="1"/>
          <a:endParaRPr lang="fa-IR" sz="7200">
            <a:cs typeface="B Titr" pitchFamily="2" charset="-78"/>
          </a:endParaRPr>
        </a:p>
      </dgm:t>
    </dgm:pt>
    <dgm:pt modelId="{0464D6AD-00E4-4572-B323-C03F54EB5429}" type="sibTrans" cxnId="{E25D3BAA-AEFB-459D-9F75-E677C2706B09}">
      <dgm:prSet/>
      <dgm:spPr/>
      <dgm:t>
        <a:bodyPr/>
        <a:lstStyle/>
        <a:p>
          <a:pPr algn="r" rtl="1"/>
          <a:endParaRPr lang="fa-IR" sz="7200">
            <a:cs typeface="B Titr" pitchFamily="2" charset="-78"/>
          </a:endParaRPr>
        </a:p>
      </dgm:t>
    </dgm:pt>
    <dgm:pt modelId="{615EA174-4A43-47F9-9285-D6893DF9738B}">
      <dgm:prSet phldrT="[Text]" custT="1"/>
      <dgm:spPr/>
      <dgm:t>
        <a:bodyPr/>
        <a:lstStyle/>
        <a:p>
          <a:pPr algn="r" rtl="1"/>
          <a:r>
            <a:rPr lang="fa-IR" sz="2400" dirty="0" smtClean="0">
              <a:cs typeface="B Titr" pitchFamily="2" charset="-78"/>
            </a:rPr>
            <a:t>در این طرح رویکرد </a:t>
          </a:r>
          <a:r>
            <a:rPr lang="en-US" sz="2400" dirty="0" smtClean="0">
              <a:cs typeface="B Titr" pitchFamily="2" charset="-78"/>
            </a:rPr>
            <a:t>BSC</a:t>
          </a:r>
          <a:r>
            <a:rPr lang="fa-IR" sz="2400" dirty="0" smtClean="0">
              <a:cs typeface="B Titr" pitchFamily="2" charset="-78"/>
            </a:rPr>
            <a:t> با رویکرد </a:t>
          </a:r>
          <a:r>
            <a:rPr lang="en-US" sz="2400" dirty="0" smtClean="0">
              <a:cs typeface="B Titr" pitchFamily="2" charset="-78"/>
            </a:rPr>
            <a:t> </a:t>
          </a:r>
          <a:r>
            <a:rPr lang="fa-IR" sz="2400" dirty="0" smtClean="0">
              <a:cs typeface="B Titr" pitchFamily="2" charset="-78"/>
            </a:rPr>
            <a:t> </a:t>
          </a:r>
          <a:r>
            <a:rPr lang="en-US" sz="2400" dirty="0" smtClean="0">
              <a:cs typeface="B Titr" pitchFamily="2" charset="-78"/>
            </a:rPr>
            <a:t>UHC</a:t>
          </a:r>
          <a:r>
            <a:rPr lang="fa-IR" sz="2400" dirty="0" smtClean="0">
              <a:cs typeface="B Titr" pitchFamily="2" charset="-78"/>
            </a:rPr>
            <a:t>  ترکیب و مدلی کاملا ابتکاری تهیه شد.</a:t>
          </a:r>
          <a:endParaRPr lang="fa-IR" sz="2400" dirty="0">
            <a:cs typeface="B Titr" pitchFamily="2" charset="-78"/>
          </a:endParaRPr>
        </a:p>
      </dgm:t>
    </dgm:pt>
    <dgm:pt modelId="{194F9D74-1D01-4705-8C08-C6726DB56062}" type="parTrans" cxnId="{75051C77-BD12-4088-8FD3-9F75FC1445CD}">
      <dgm:prSet/>
      <dgm:spPr/>
      <dgm:t>
        <a:bodyPr/>
        <a:lstStyle/>
        <a:p>
          <a:pPr algn="r" rtl="1"/>
          <a:endParaRPr lang="fa-IR" sz="7200">
            <a:cs typeface="B Titr" pitchFamily="2" charset="-78"/>
          </a:endParaRPr>
        </a:p>
      </dgm:t>
    </dgm:pt>
    <dgm:pt modelId="{343B73BF-B10A-4C74-8642-A31D7E3A9BE9}" type="sibTrans" cxnId="{75051C77-BD12-4088-8FD3-9F75FC1445CD}">
      <dgm:prSet/>
      <dgm:spPr/>
      <dgm:t>
        <a:bodyPr/>
        <a:lstStyle/>
        <a:p>
          <a:pPr algn="r" rtl="1"/>
          <a:endParaRPr lang="fa-IR" sz="7200">
            <a:cs typeface="B Titr" pitchFamily="2" charset="-78"/>
          </a:endParaRPr>
        </a:p>
      </dgm:t>
    </dgm:pt>
    <dgm:pt modelId="{B20AE601-7531-4187-A2B7-2779C4223888}">
      <dgm:prSet phldrT="[Text]" custT="1"/>
      <dgm:spPr/>
      <dgm:t>
        <a:bodyPr/>
        <a:lstStyle/>
        <a:p>
          <a:pPr algn="r" rtl="1"/>
          <a:r>
            <a:rPr lang="fa-IR" sz="2400" dirty="0" smtClean="0">
              <a:cs typeface="B Titr" pitchFamily="2" charset="-78"/>
            </a:rPr>
            <a:t>مدل دارای چهار بعد (یک بعد به </a:t>
          </a:r>
          <a:r>
            <a:rPr lang="en-US" sz="2400" dirty="0" smtClean="0">
              <a:cs typeface="B Titr" pitchFamily="2" charset="-78"/>
            </a:rPr>
            <a:t>UHC</a:t>
          </a:r>
          <a:r>
            <a:rPr lang="fa-IR" sz="2400" dirty="0" smtClean="0">
              <a:cs typeface="B Titr" pitchFamily="2" charset="-78"/>
            </a:rPr>
            <a:t> اضافه شد) می باشد.</a:t>
          </a:r>
          <a:endParaRPr lang="fa-IR" sz="2400" dirty="0">
            <a:cs typeface="B Titr" pitchFamily="2" charset="-78"/>
          </a:endParaRPr>
        </a:p>
      </dgm:t>
    </dgm:pt>
    <dgm:pt modelId="{CDF1702C-75A2-4418-9050-CE9DA2B804A1}" type="parTrans" cxnId="{465F931F-E73D-45D9-991A-0418936A7697}">
      <dgm:prSet/>
      <dgm:spPr/>
      <dgm:t>
        <a:bodyPr/>
        <a:lstStyle/>
        <a:p>
          <a:pPr algn="r" rtl="1"/>
          <a:endParaRPr lang="fa-IR" sz="7200">
            <a:cs typeface="B Titr" pitchFamily="2" charset="-78"/>
          </a:endParaRPr>
        </a:p>
      </dgm:t>
    </dgm:pt>
    <dgm:pt modelId="{7D7B3D39-AA41-4492-AF41-BC666064E44F}" type="sibTrans" cxnId="{465F931F-E73D-45D9-991A-0418936A7697}">
      <dgm:prSet/>
      <dgm:spPr/>
      <dgm:t>
        <a:bodyPr/>
        <a:lstStyle/>
        <a:p>
          <a:pPr algn="r" rtl="1"/>
          <a:endParaRPr lang="fa-IR" sz="7200">
            <a:cs typeface="B Titr" pitchFamily="2" charset="-78"/>
          </a:endParaRPr>
        </a:p>
      </dgm:t>
    </dgm:pt>
    <dgm:pt modelId="{8A09CA23-6EF1-4299-93C2-1594E41F5985}" type="pres">
      <dgm:prSet presAssocID="{B7CAB4F0-E487-4461-8A82-3D806431FBEB}" presName="linear" presStyleCnt="0">
        <dgm:presLayoutVars>
          <dgm:dir val="rev"/>
          <dgm:animLvl val="lvl"/>
          <dgm:resizeHandles val="exact"/>
        </dgm:presLayoutVars>
      </dgm:prSet>
      <dgm:spPr/>
      <dgm:t>
        <a:bodyPr/>
        <a:lstStyle/>
        <a:p>
          <a:pPr rtl="1"/>
          <a:endParaRPr lang="fa-IR"/>
        </a:p>
      </dgm:t>
    </dgm:pt>
    <dgm:pt modelId="{3E08CA1E-D807-4748-966D-34B4488D6765}" type="pres">
      <dgm:prSet presAssocID="{594147B6-02EF-4B5C-AD47-BF90218A5295}" presName="parentLin" presStyleCnt="0"/>
      <dgm:spPr/>
    </dgm:pt>
    <dgm:pt modelId="{FE36A776-0C41-4CB0-AC20-CB39C6F8B2C0}" type="pres">
      <dgm:prSet presAssocID="{594147B6-02EF-4B5C-AD47-BF90218A5295}" presName="parentLeftMargin" presStyleLbl="node1" presStyleIdx="0" presStyleCnt="3"/>
      <dgm:spPr/>
      <dgm:t>
        <a:bodyPr/>
        <a:lstStyle/>
        <a:p>
          <a:pPr rtl="1"/>
          <a:endParaRPr lang="fa-IR"/>
        </a:p>
      </dgm:t>
    </dgm:pt>
    <dgm:pt modelId="{21E3F515-EB43-4F41-BCE3-FF8567033703}" type="pres">
      <dgm:prSet presAssocID="{594147B6-02EF-4B5C-AD47-BF90218A5295}" presName="parentText" presStyleLbl="node1" presStyleIdx="0" presStyleCnt="3" custScaleX="134853" custScaleY="653880">
        <dgm:presLayoutVars>
          <dgm:chMax val="0"/>
          <dgm:bulletEnabled val="1"/>
        </dgm:presLayoutVars>
      </dgm:prSet>
      <dgm:spPr/>
      <dgm:t>
        <a:bodyPr/>
        <a:lstStyle/>
        <a:p>
          <a:pPr rtl="1"/>
          <a:endParaRPr lang="fa-IR"/>
        </a:p>
      </dgm:t>
    </dgm:pt>
    <dgm:pt modelId="{9F08E7F2-F0D0-47B3-A228-587D456C787C}" type="pres">
      <dgm:prSet presAssocID="{594147B6-02EF-4B5C-AD47-BF90218A5295}" presName="negativeSpace" presStyleCnt="0"/>
      <dgm:spPr/>
    </dgm:pt>
    <dgm:pt modelId="{9BDF68D1-3195-4CEB-871F-4E9B902136A9}" type="pres">
      <dgm:prSet presAssocID="{594147B6-02EF-4B5C-AD47-BF90218A5295}" presName="childText" presStyleLbl="conFgAcc1" presStyleIdx="0" presStyleCnt="3">
        <dgm:presLayoutVars>
          <dgm:bulletEnabled val="1"/>
        </dgm:presLayoutVars>
      </dgm:prSet>
      <dgm:spPr/>
    </dgm:pt>
    <dgm:pt modelId="{C39D9511-524D-4BD7-AF48-7B4D194A1BC2}" type="pres">
      <dgm:prSet presAssocID="{0464D6AD-00E4-4572-B323-C03F54EB5429}" presName="spaceBetweenRectangles" presStyleCnt="0"/>
      <dgm:spPr/>
    </dgm:pt>
    <dgm:pt modelId="{B1DD1D9A-7DB8-419B-9A44-D73EF526289B}" type="pres">
      <dgm:prSet presAssocID="{615EA174-4A43-47F9-9285-D6893DF9738B}" presName="parentLin" presStyleCnt="0"/>
      <dgm:spPr/>
    </dgm:pt>
    <dgm:pt modelId="{DB84D287-0EA2-4956-857F-E01C32DF7067}" type="pres">
      <dgm:prSet presAssocID="{615EA174-4A43-47F9-9285-D6893DF9738B}" presName="parentLeftMargin" presStyleLbl="node1" presStyleIdx="0" presStyleCnt="3"/>
      <dgm:spPr/>
      <dgm:t>
        <a:bodyPr/>
        <a:lstStyle/>
        <a:p>
          <a:pPr rtl="1"/>
          <a:endParaRPr lang="fa-IR"/>
        </a:p>
      </dgm:t>
    </dgm:pt>
    <dgm:pt modelId="{696DDF9D-74AD-4F8B-8ED6-56CDDE533CD1}" type="pres">
      <dgm:prSet presAssocID="{615EA174-4A43-47F9-9285-D6893DF9738B}" presName="parentText" presStyleLbl="node1" presStyleIdx="1" presStyleCnt="3" custScaleX="138201" custScaleY="481920">
        <dgm:presLayoutVars>
          <dgm:chMax val="0"/>
          <dgm:bulletEnabled val="1"/>
        </dgm:presLayoutVars>
      </dgm:prSet>
      <dgm:spPr/>
      <dgm:t>
        <a:bodyPr/>
        <a:lstStyle/>
        <a:p>
          <a:pPr rtl="1"/>
          <a:endParaRPr lang="fa-IR"/>
        </a:p>
      </dgm:t>
    </dgm:pt>
    <dgm:pt modelId="{5399C516-6B21-4EE6-B773-B3376F803C00}" type="pres">
      <dgm:prSet presAssocID="{615EA174-4A43-47F9-9285-D6893DF9738B}" presName="negativeSpace" presStyleCnt="0"/>
      <dgm:spPr/>
    </dgm:pt>
    <dgm:pt modelId="{5FA18965-673C-481B-9170-24341743FF6C}" type="pres">
      <dgm:prSet presAssocID="{615EA174-4A43-47F9-9285-D6893DF9738B}" presName="childText" presStyleLbl="conFgAcc1" presStyleIdx="1" presStyleCnt="3">
        <dgm:presLayoutVars>
          <dgm:bulletEnabled val="1"/>
        </dgm:presLayoutVars>
      </dgm:prSet>
      <dgm:spPr/>
    </dgm:pt>
    <dgm:pt modelId="{6EC4C85C-D1C6-4B3B-89E4-845E60E6532E}" type="pres">
      <dgm:prSet presAssocID="{343B73BF-B10A-4C74-8642-A31D7E3A9BE9}" presName="spaceBetweenRectangles" presStyleCnt="0"/>
      <dgm:spPr/>
    </dgm:pt>
    <dgm:pt modelId="{D1DF542E-60FC-4D80-BDBD-584311D37495}" type="pres">
      <dgm:prSet presAssocID="{B20AE601-7531-4187-A2B7-2779C4223888}" presName="parentLin" presStyleCnt="0"/>
      <dgm:spPr/>
    </dgm:pt>
    <dgm:pt modelId="{CFDD974C-3188-483D-A6CB-FF5D3396FD13}" type="pres">
      <dgm:prSet presAssocID="{B20AE601-7531-4187-A2B7-2779C4223888}" presName="parentLeftMargin" presStyleLbl="node1" presStyleIdx="1" presStyleCnt="3"/>
      <dgm:spPr/>
      <dgm:t>
        <a:bodyPr/>
        <a:lstStyle/>
        <a:p>
          <a:pPr rtl="1"/>
          <a:endParaRPr lang="fa-IR"/>
        </a:p>
      </dgm:t>
    </dgm:pt>
    <dgm:pt modelId="{BB356F22-1263-487A-B5FF-EABE44D37B16}" type="pres">
      <dgm:prSet presAssocID="{B20AE601-7531-4187-A2B7-2779C4223888}" presName="parentText" presStyleLbl="node1" presStyleIdx="2" presStyleCnt="3" custScaleX="138201" custScaleY="415507">
        <dgm:presLayoutVars>
          <dgm:chMax val="0"/>
          <dgm:bulletEnabled val="1"/>
        </dgm:presLayoutVars>
      </dgm:prSet>
      <dgm:spPr/>
      <dgm:t>
        <a:bodyPr/>
        <a:lstStyle/>
        <a:p>
          <a:pPr rtl="1"/>
          <a:endParaRPr lang="fa-IR"/>
        </a:p>
      </dgm:t>
    </dgm:pt>
    <dgm:pt modelId="{356E1D83-3E1C-44C8-B8B6-0BAEC2F8221A}" type="pres">
      <dgm:prSet presAssocID="{B20AE601-7531-4187-A2B7-2779C4223888}" presName="negativeSpace" presStyleCnt="0"/>
      <dgm:spPr/>
    </dgm:pt>
    <dgm:pt modelId="{236E9060-2023-4785-A55C-8615E46EE10D}" type="pres">
      <dgm:prSet presAssocID="{B20AE601-7531-4187-A2B7-2779C4223888}" presName="childText" presStyleLbl="conFgAcc1" presStyleIdx="2" presStyleCnt="3">
        <dgm:presLayoutVars>
          <dgm:bulletEnabled val="1"/>
        </dgm:presLayoutVars>
      </dgm:prSet>
      <dgm:spPr/>
    </dgm:pt>
  </dgm:ptLst>
  <dgm:cxnLst>
    <dgm:cxn modelId="{4A3BD0C3-524E-4359-B1EA-4DF41F89D5B6}" type="presOf" srcId="{615EA174-4A43-47F9-9285-D6893DF9738B}" destId="{696DDF9D-74AD-4F8B-8ED6-56CDDE533CD1}" srcOrd="1" destOrd="0" presId="urn:microsoft.com/office/officeart/2005/8/layout/list1"/>
    <dgm:cxn modelId="{378796CC-821F-4293-9722-B3A48420D989}" type="presOf" srcId="{B20AE601-7531-4187-A2B7-2779C4223888}" destId="{CFDD974C-3188-483D-A6CB-FF5D3396FD13}" srcOrd="0" destOrd="0" presId="urn:microsoft.com/office/officeart/2005/8/layout/list1"/>
    <dgm:cxn modelId="{22325326-DB5E-4B95-8846-784A9AC5F39C}" type="presOf" srcId="{594147B6-02EF-4B5C-AD47-BF90218A5295}" destId="{21E3F515-EB43-4F41-BCE3-FF8567033703}" srcOrd="1" destOrd="0" presId="urn:microsoft.com/office/officeart/2005/8/layout/list1"/>
    <dgm:cxn modelId="{E25D3BAA-AEFB-459D-9F75-E677C2706B09}" srcId="{B7CAB4F0-E487-4461-8A82-3D806431FBEB}" destId="{594147B6-02EF-4B5C-AD47-BF90218A5295}" srcOrd="0" destOrd="0" parTransId="{0DFCD76B-C218-457A-A705-784EC2B652F6}" sibTransId="{0464D6AD-00E4-4572-B323-C03F54EB5429}"/>
    <dgm:cxn modelId="{75051C77-BD12-4088-8FD3-9F75FC1445CD}" srcId="{B7CAB4F0-E487-4461-8A82-3D806431FBEB}" destId="{615EA174-4A43-47F9-9285-D6893DF9738B}" srcOrd="1" destOrd="0" parTransId="{194F9D74-1D01-4705-8C08-C6726DB56062}" sibTransId="{343B73BF-B10A-4C74-8642-A31D7E3A9BE9}"/>
    <dgm:cxn modelId="{BE43CEC4-E5D6-4601-BB28-238D3C4E5153}" type="presOf" srcId="{615EA174-4A43-47F9-9285-D6893DF9738B}" destId="{DB84D287-0EA2-4956-857F-E01C32DF7067}" srcOrd="0" destOrd="0" presId="urn:microsoft.com/office/officeart/2005/8/layout/list1"/>
    <dgm:cxn modelId="{7213F21F-1734-44D2-AA0F-280003014F5D}" type="presOf" srcId="{594147B6-02EF-4B5C-AD47-BF90218A5295}" destId="{FE36A776-0C41-4CB0-AC20-CB39C6F8B2C0}" srcOrd="0" destOrd="0" presId="urn:microsoft.com/office/officeart/2005/8/layout/list1"/>
    <dgm:cxn modelId="{92A9DF2C-FEEA-40F6-B3AC-15DF80F7CEA6}" type="presOf" srcId="{B7CAB4F0-E487-4461-8A82-3D806431FBEB}" destId="{8A09CA23-6EF1-4299-93C2-1594E41F5985}" srcOrd="0" destOrd="0" presId="urn:microsoft.com/office/officeart/2005/8/layout/list1"/>
    <dgm:cxn modelId="{465F931F-E73D-45D9-991A-0418936A7697}" srcId="{B7CAB4F0-E487-4461-8A82-3D806431FBEB}" destId="{B20AE601-7531-4187-A2B7-2779C4223888}" srcOrd="2" destOrd="0" parTransId="{CDF1702C-75A2-4418-9050-CE9DA2B804A1}" sibTransId="{7D7B3D39-AA41-4492-AF41-BC666064E44F}"/>
    <dgm:cxn modelId="{472C21C7-A4D3-4AB6-8A8D-7E216FA2E7C1}" type="presOf" srcId="{B20AE601-7531-4187-A2B7-2779C4223888}" destId="{BB356F22-1263-487A-B5FF-EABE44D37B16}" srcOrd="1" destOrd="0" presId="urn:microsoft.com/office/officeart/2005/8/layout/list1"/>
    <dgm:cxn modelId="{6D055E11-A87B-459A-81FA-892C3BE29B96}" type="presParOf" srcId="{8A09CA23-6EF1-4299-93C2-1594E41F5985}" destId="{3E08CA1E-D807-4748-966D-34B4488D6765}" srcOrd="0" destOrd="0" presId="urn:microsoft.com/office/officeart/2005/8/layout/list1"/>
    <dgm:cxn modelId="{5C88F681-FC64-413F-AB3C-E358984F9286}" type="presParOf" srcId="{3E08CA1E-D807-4748-966D-34B4488D6765}" destId="{FE36A776-0C41-4CB0-AC20-CB39C6F8B2C0}" srcOrd="0" destOrd="0" presId="urn:microsoft.com/office/officeart/2005/8/layout/list1"/>
    <dgm:cxn modelId="{F5AC9A65-BAEF-4009-AC2F-BB9B9C571E8D}" type="presParOf" srcId="{3E08CA1E-D807-4748-966D-34B4488D6765}" destId="{21E3F515-EB43-4F41-BCE3-FF8567033703}" srcOrd="1" destOrd="0" presId="urn:microsoft.com/office/officeart/2005/8/layout/list1"/>
    <dgm:cxn modelId="{DA78522A-E6C1-4394-B020-79BD2568FC49}" type="presParOf" srcId="{8A09CA23-6EF1-4299-93C2-1594E41F5985}" destId="{9F08E7F2-F0D0-47B3-A228-587D456C787C}" srcOrd="1" destOrd="0" presId="urn:microsoft.com/office/officeart/2005/8/layout/list1"/>
    <dgm:cxn modelId="{AA495D86-3F01-4C4D-B8DD-BE47533DC4DF}" type="presParOf" srcId="{8A09CA23-6EF1-4299-93C2-1594E41F5985}" destId="{9BDF68D1-3195-4CEB-871F-4E9B902136A9}" srcOrd="2" destOrd="0" presId="urn:microsoft.com/office/officeart/2005/8/layout/list1"/>
    <dgm:cxn modelId="{8F78BEB5-9F38-4418-AECB-077679C8A3A3}" type="presParOf" srcId="{8A09CA23-6EF1-4299-93C2-1594E41F5985}" destId="{C39D9511-524D-4BD7-AF48-7B4D194A1BC2}" srcOrd="3" destOrd="0" presId="urn:microsoft.com/office/officeart/2005/8/layout/list1"/>
    <dgm:cxn modelId="{DAE52C10-B1BD-419F-AEB5-A1CD3E975708}" type="presParOf" srcId="{8A09CA23-6EF1-4299-93C2-1594E41F5985}" destId="{B1DD1D9A-7DB8-419B-9A44-D73EF526289B}" srcOrd="4" destOrd="0" presId="urn:microsoft.com/office/officeart/2005/8/layout/list1"/>
    <dgm:cxn modelId="{42F91DD3-4250-4558-9BF3-65994BA1664E}" type="presParOf" srcId="{B1DD1D9A-7DB8-419B-9A44-D73EF526289B}" destId="{DB84D287-0EA2-4956-857F-E01C32DF7067}" srcOrd="0" destOrd="0" presId="urn:microsoft.com/office/officeart/2005/8/layout/list1"/>
    <dgm:cxn modelId="{00D48A36-84C0-4B42-97F7-DFD616A79132}" type="presParOf" srcId="{B1DD1D9A-7DB8-419B-9A44-D73EF526289B}" destId="{696DDF9D-74AD-4F8B-8ED6-56CDDE533CD1}" srcOrd="1" destOrd="0" presId="urn:microsoft.com/office/officeart/2005/8/layout/list1"/>
    <dgm:cxn modelId="{0BB5866F-63AE-4170-884E-1983D57B3BD2}" type="presParOf" srcId="{8A09CA23-6EF1-4299-93C2-1594E41F5985}" destId="{5399C516-6B21-4EE6-B773-B3376F803C00}" srcOrd="5" destOrd="0" presId="urn:microsoft.com/office/officeart/2005/8/layout/list1"/>
    <dgm:cxn modelId="{A4BFFA2D-9F80-444E-BB39-7EFCEC96D25A}" type="presParOf" srcId="{8A09CA23-6EF1-4299-93C2-1594E41F5985}" destId="{5FA18965-673C-481B-9170-24341743FF6C}" srcOrd="6" destOrd="0" presId="urn:microsoft.com/office/officeart/2005/8/layout/list1"/>
    <dgm:cxn modelId="{75D3E6B0-0A29-4036-AC5D-8C71854BFA89}" type="presParOf" srcId="{8A09CA23-6EF1-4299-93C2-1594E41F5985}" destId="{6EC4C85C-D1C6-4B3B-89E4-845E60E6532E}" srcOrd="7" destOrd="0" presId="urn:microsoft.com/office/officeart/2005/8/layout/list1"/>
    <dgm:cxn modelId="{30997058-573F-48ED-BA75-7FFE79B26CFD}" type="presParOf" srcId="{8A09CA23-6EF1-4299-93C2-1594E41F5985}" destId="{D1DF542E-60FC-4D80-BDBD-584311D37495}" srcOrd="8" destOrd="0" presId="urn:microsoft.com/office/officeart/2005/8/layout/list1"/>
    <dgm:cxn modelId="{A80D5777-77FB-491F-9513-1AA87DDFFDF1}" type="presParOf" srcId="{D1DF542E-60FC-4D80-BDBD-584311D37495}" destId="{CFDD974C-3188-483D-A6CB-FF5D3396FD13}" srcOrd="0" destOrd="0" presId="urn:microsoft.com/office/officeart/2005/8/layout/list1"/>
    <dgm:cxn modelId="{5C2FFE2F-A12A-41A7-BB36-628525E97417}" type="presParOf" srcId="{D1DF542E-60FC-4D80-BDBD-584311D37495}" destId="{BB356F22-1263-487A-B5FF-EABE44D37B16}" srcOrd="1" destOrd="0" presId="urn:microsoft.com/office/officeart/2005/8/layout/list1"/>
    <dgm:cxn modelId="{62F53DD5-00B3-4D65-86DB-1B4CDAEBC0F6}" type="presParOf" srcId="{8A09CA23-6EF1-4299-93C2-1594E41F5985}" destId="{356E1D83-3E1C-44C8-B8B6-0BAEC2F8221A}" srcOrd="9" destOrd="0" presId="urn:microsoft.com/office/officeart/2005/8/layout/list1"/>
    <dgm:cxn modelId="{F6F6D1C3-363F-4EC7-85CB-9E4C465E1073}" type="presParOf" srcId="{8A09CA23-6EF1-4299-93C2-1594E41F5985}" destId="{236E9060-2023-4785-A55C-8615E46EE10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E1A24-21FD-404B-A305-8F2A7C8FC194}"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fa-IR"/>
        </a:p>
      </dgm:t>
    </dgm:pt>
    <dgm:pt modelId="{88CAA0AB-920D-4402-ACDE-9661049407CE}">
      <dgm:prSet phldrT="[Text]" custT="1"/>
      <dgm:spPr/>
      <dgm:t>
        <a:bodyPr/>
        <a:lstStyle/>
        <a:p>
          <a:pPr rtl="1"/>
          <a:r>
            <a:rPr lang="fa-IR" sz="2400" dirty="0" smtClean="0">
              <a:cs typeface="B Titr" pitchFamily="2" charset="-78"/>
            </a:rPr>
            <a:t>10 سال اول(دهه 70): حسابهای ملی سلامت و تبیین اقتصاد کلان در بخش سلامت</a:t>
          </a:r>
          <a:endParaRPr lang="fa-IR" sz="2400" dirty="0">
            <a:cs typeface="B Titr" pitchFamily="2" charset="-78"/>
          </a:endParaRPr>
        </a:p>
      </dgm:t>
    </dgm:pt>
    <dgm:pt modelId="{37906A20-89F0-4A96-9C4D-E0A791603F31}" type="parTrans" cxnId="{2F3D2D77-E242-4D5E-9B1C-984F5985C7B3}">
      <dgm:prSet/>
      <dgm:spPr/>
      <dgm:t>
        <a:bodyPr/>
        <a:lstStyle/>
        <a:p>
          <a:pPr rtl="1"/>
          <a:endParaRPr lang="fa-IR" sz="3600">
            <a:cs typeface="B Titr" pitchFamily="2" charset="-78"/>
          </a:endParaRPr>
        </a:p>
      </dgm:t>
    </dgm:pt>
    <dgm:pt modelId="{EF9D96C3-A4DC-4283-BC5D-8EF9036B2F3C}" type="sibTrans" cxnId="{2F3D2D77-E242-4D5E-9B1C-984F5985C7B3}">
      <dgm:prSet/>
      <dgm:spPr/>
      <dgm:t>
        <a:bodyPr/>
        <a:lstStyle/>
        <a:p>
          <a:pPr rtl="1"/>
          <a:endParaRPr lang="fa-IR" sz="3600">
            <a:cs typeface="B Titr" pitchFamily="2" charset="-78"/>
          </a:endParaRPr>
        </a:p>
      </dgm:t>
    </dgm:pt>
    <dgm:pt modelId="{AC0903A5-FD81-450F-97DA-94BE4DFC0FA3}">
      <dgm:prSet phldrT="[Text]" custT="1"/>
      <dgm:spPr/>
      <dgm:t>
        <a:bodyPr/>
        <a:lstStyle/>
        <a:p>
          <a:pPr rtl="1"/>
          <a:r>
            <a:rPr lang="fa-IR" sz="2400" dirty="0" smtClean="0">
              <a:cs typeface="B Titr" pitchFamily="2" charset="-78"/>
            </a:rPr>
            <a:t>10 سال دوم (دهه 80): شفاف سازی جریان منابع (نظام نوین مالی)</a:t>
          </a:r>
          <a:endParaRPr lang="fa-IR" sz="2400" dirty="0">
            <a:cs typeface="B Titr" pitchFamily="2" charset="-78"/>
          </a:endParaRPr>
        </a:p>
      </dgm:t>
    </dgm:pt>
    <dgm:pt modelId="{7011959C-F791-43A2-B3C4-67F9CE9CE39F}" type="parTrans" cxnId="{3EFD9552-DF3B-484E-8A47-208CF9F4628A}">
      <dgm:prSet/>
      <dgm:spPr/>
      <dgm:t>
        <a:bodyPr/>
        <a:lstStyle/>
        <a:p>
          <a:pPr rtl="1"/>
          <a:endParaRPr lang="fa-IR" sz="3600">
            <a:cs typeface="B Titr" pitchFamily="2" charset="-78"/>
          </a:endParaRPr>
        </a:p>
      </dgm:t>
    </dgm:pt>
    <dgm:pt modelId="{E73D2F25-F81F-4787-8183-B4CF1DD53E68}" type="sibTrans" cxnId="{3EFD9552-DF3B-484E-8A47-208CF9F4628A}">
      <dgm:prSet/>
      <dgm:spPr/>
      <dgm:t>
        <a:bodyPr/>
        <a:lstStyle/>
        <a:p>
          <a:pPr rtl="1"/>
          <a:endParaRPr lang="fa-IR" sz="3600">
            <a:cs typeface="B Titr" pitchFamily="2" charset="-78"/>
          </a:endParaRPr>
        </a:p>
      </dgm:t>
    </dgm:pt>
    <dgm:pt modelId="{5A450CBB-156D-468B-94B9-01B818FC9DF5}">
      <dgm:prSet phldrT="[Text]" custT="1"/>
      <dgm:spPr/>
      <dgm:t>
        <a:bodyPr/>
        <a:lstStyle/>
        <a:p>
          <a:pPr rtl="1"/>
          <a:r>
            <a:rPr lang="fa-IR" sz="2400" dirty="0" smtClean="0">
              <a:cs typeface="B Titr" pitchFamily="2" charset="-78"/>
            </a:rPr>
            <a:t>10 ساله سوم (دهه 90): خلق ثروت و خودکفایی و استقلال مالی (سرمایه گذاری)</a:t>
          </a:r>
          <a:endParaRPr lang="fa-IR" sz="2400" dirty="0">
            <a:cs typeface="B Titr" pitchFamily="2" charset="-78"/>
          </a:endParaRPr>
        </a:p>
      </dgm:t>
    </dgm:pt>
    <dgm:pt modelId="{35D1FD83-A2FB-4DA0-AB51-3882C4F09522}" type="parTrans" cxnId="{EA04DDF9-0F92-48A1-BB93-DF695B1D0086}">
      <dgm:prSet/>
      <dgm:spPr/>
      <dgm:t>
        <a:bodyPr/>
        <a:lstStyle/>
        <a:p>
          <a:pPr rtl="1"/>
          <a:endParaRPr lang="fa-IR" sz="3600">
            <a:cs typeface="B Titr" pitchFamily="2" charset="-78"/>
          </a:endParaRPr>
        </a:p>
      </dgm:t>
    </dgm:pt>
    <dgm:pt modelId="{3E91398F-B675-406F-83FF-A88A59000EE9}" type="sibTrans" cxnId="{EA04DDF9-0F92-48A1-BB93-DF695B1D0086}">
      <dgm:prSet/>
      <dgm:spPr/>
      <dgm:t>
        <a:bodyPr/>
        <a:lstStyle/>
        <a:p>
          <a:pPr rtl="1"/>
          <a:endParaRPr lang="fa-IR" sz="3600">
            <a:cs typeface="B Titr" pitchFamily="2" charset="-78"/>
          </a:endParaRPr>
        </a:p>
      </dgm:t>
    </dgm:pt>
    <dgm:pt modelId="{0FD01EB4-41FD-4B01-97C9-88F48F20B62D}" type="pres">
      <dgm:prSet presAssocID="{931E1A24-21FD-404B-A305-8F2A7C8FC194}" presName="linear" presStyleCnt="0">
        <dgm:presLayoutVars>
          <dgm:dir val="rev"/>
          <dgm:animLvl val="lvl"/>
          <dgm:resizeHandles val="exact"/>
        </dgm:presLayoutVars>
      </dgm:prSet>
      <dgm:spPr/>
    </dgm:pt>
    <dgm:pt modelId="{DB35A2DF-A1F8-4A68-B4BA-0656574B9FFD}" type="pres">
      <dgm:prSet presAssocID="{88CAA0AB-920D-4402-ACDE-9661049407CE}" presName="parentLin" presStyleCnt="0"/>
      <dgm:spPr/>
    </dgm:pt>
    <dgm:pt modelId="{67C46C92-ABD3-4D00-A605-449E80BEB6AC}" type="pres">
      <dgm:prSet presAssocID="{88CAA0AB-920D-4402-ACDE-9661049407CE}" presName="parentLeftMargin" presStyleLbl="node1" presStyleIdx="0" presStyleCnt="3"/>
      <dgm:spPr/>
    </dgm:pt>
    <dgm:pt modelId="{BC491AE6-9723-446C-982D-9043A3DFAA53}" type="pres">
      <dgm:prSet presAssocID="{88CAA0AB-920D-4402-ACDE-9661049407CE}" presName="parentText" presStyleLbl="node1" presStyleIdx="0" presStyleCnt="3" custScaleX="118109">
        <dgm:presLayoutVars>
          <dgm:chMax val="0"/>
          <dgm:bulletEnabled val="1"/>
        </dgm:presLayoutVars>
      </dgm:prSet>
      <dgm:spPr/>
      <dgm:t>
        <a:bodyPr/>
        <a:lstStyle/>
        <a:p>
          <a:pPr rtl="1"/>
          <a:endParaRPr lang="fa-IR"/>
        </a:p>
      </dgm:t>
    </dgm:pt>
    <dgm:pt modelId="{E6AB8614-B3B0-4E78-A9B0-32691866EDF2}" type="pres">
      <dgm:prSet presAssocID="{88CAA0AB-920D-4402-ACDE-9661049407CE}" presName="negativeSpace" presStyleCnt="0"/>
      <dgm:spPr/>
    </dgm:pt>
    <dgm:pt modelId="{EC63BA28-C3C9-4EC3-A5B3-42B8B126EF71}" type="pres">
      <dgm:prSet presAssocID="{88CAA0AB-920D-4402-ACDE-9661049407CE}" presName="childText" presStyleLbl="conFgAcc1" presStyleIdx="0" presStyleCnt="3">
        <dgm:presLayoutVars>
          <dgm:bulletEnabled val="1"/>
        </dgm:presLayoutVars>
      </dgm:prSet>
      <dgm:spPr/>
    </dgm:pt>
    <dgm:pt modelId="{5E3CA53D-7751-4B64-A1A4-38906A3297B2}" type="pres">
      <dgm:prSet presAssocID="{EF9D96C3-A4DC-4283-BC5D-8EF9036B2F3C}" presName="spaceBetweenRectangles" presStyleCnt="0"/>
      <dgm:spPr/>
    </dgm:pt>
    <dgm:pt modelId="{4F782433-172F-4ABD-81E9-7804EDD7CACD}" type="pres">
      <dgm:prSet presAssocID="{AC0903A5-FD81-450F-97DA-94BE4DFC0FA3}" presName="parentLin" presStyleCnt="0"/>
      <dgm:spPr/>
    </dgm:pt>
    <dgm:pt modelId="{89282647-9C34-4AB6-9A16-4D874BF2D691}" type="pres">
      <dgm:prSet presAssocID="{AC0903A5-FD81-450F-97DA-94BE4DFC0FA3}" presName="parentLeftMargin" presStyleLbl="node1" presStyleIdx="0" presStyleCnt="3"/>
      <dgm:spPr/>
    </dgm:pt>
    <dgm:pt modelId="{13F5EC2D-9073-48BB-98B4-604ADC6173B2}" type="pres">
      <dgm:prSet presAssocID="{AC0903A5-FD81-450F-97DA-94BE4DFC0FA3}" presName="parentText" presStyleLbl="node1" presStyleIdx="1" presStyleCnt="3" custScaleX="118109">
        <dgm:presLayoutVars>
          <dgm:chMax val="0"/>
          <dgm:bulletEnabled val="1"/>
        </dgm:presLayoutVars>
      </dgm:prSet>
      <dgm:spPr/>
      <dgm:t>
        <a:bodyPr/>
        <a:lstStyle/>
        <a:p>
          <a:pPr rtl="1"/>
          <a:endParaRPr lang="fa-IR"/>
        </a:p>
      </dgm:t>
    </dgm:pt>
    <dgm:pt modelId="{6EFAFF12-4647-4531-990E-967473B307CA}" type="pres">
      <dgm:prSet presAssocID="{AC0903A5-FD81-450F-97DA-94BE4DFC0FA3}" presName="negativeSpace" presStyleCnt="0"/>
      <dgm:spPr/>
    </dgm:pt>
    <dgm:pt modelId="{B24845EF-BFE1-4C64-B1AB-B013ACE58FDB}" type="pres">
      <dgm:prSet presAssocID="{AC0903A5-FD81-450F-97DA-94BE4DFC0FA3}" presName="childText" presStyleLbl="conFgAcc1" presStyleIdx="1" presStyleCnt="3">
        <dgm:presLayoutVars>
          <dgm:bulletEnabled val="1"/>
        </dgm:presLayoutVars>
      </dgm:prSet>
      <dgm:spPr/>
    </dgm:pt>
    <dgm:pt modelId="{4119065D-6BC3-43E0-A737-4F5AD862327F}" type="pres">
      <dgm:prSet presAssocID="{E73D2F25-F81F-4787-8183-B4CF1DD53E68}" presName="spaceBetweenRectangles" presStyleCnt="0"/>
      <dgm:spPr/>
    </dgm:pt>
    <dgm:pt modelId="{BCDD09A2-0120-4C5C-936A-0E46365911C7}" type="pres">
      <dgm:prSet presAssocID="{5A450CBB-156D-468B-94B9-01B818FC9DF5}" presName="parentLin" presStyleCnt="0"/>
      <dgm:spPr/>
    </dgm:pt>
    <dgm:pt modelId="{0DC8CFEE-35D5-44F4-8B31-ECA0D17ACFD8}" type="pres">
      <dgm:prSet presAssocID="{5A450CBB-156D-468B-94B9-01B818FC9DF5}" presName="parentLeftMargin" presStyleLbl="node1" presStyleIdx="1" presStyleCnt="3"/>
      <dgm:spPr/>
    </dgm:pt>
    <dgm:pt modelId="{6A4F20A3-B762-48B4-8119-9811A2D82585}" type="pres">
      <dgm:prSet presAssocID="{5A450CBB-156D-468B-94B9-01B818FC9DF5}" presName="parentText" presStyleLbl="node1" presStyleIdx="2" presStyleCnt="3" custScaleX="124146">
        <dgm:presLayoutVars>
          <dgm:chMax val="0"/>
          <dgm:bulletEnabled val="1"/>
        </dgm:presLayoutVars>
      </dgm:prSet>
      <dgm:spPr/>
      <dgm:t>
        <a:bodyPr/>
        <a:lstStyle/>
        <a:p>
          <a:pPr rtl="1"/>
          <a:endParaRPr lang="fa-IR"/>
        </a:p>
      </dgm:t>
    </dgm:pt>
    <dgm:pt modelId="{44F6C4B5-F6BF-41B5-9CAB-D766717E115D}" type="pres">
      <dgm:prSet presAssocID="{5A450CBB-156D-468B-94B9-01B818FC9DF5}" presName="negativeSpace" presStyleCnt="0"/>
      <dgm:spPr/>
    </dgm:pt>
    <dgm:pt modelId="{208BDF25-824E-48CA-8652-DDC6DDD007F3}" type="pres">
      <dgm:prSet presAssocID="{5A450CBB-156D-468B-94B9-01B818FC9DF5}" presName="childText" presStyleLbl="conFgAcc1" presStyleIdx="2" presStyleCnt="3">
        <dgm:presLayoutVars>
          <dgm:bulletEnabled val="1"/>
        </dgm:presLayoutVars>
      </dgm:prSet>
      <dgm:spPr/>
    </dgm:pt>
  </dgm:ptLst>
  <dgm:cxnLst>
    <dgm:cxn modelId="{2F3D2D77-E242-4D5E-9B1C-984F5985C7B3}" srcId="{931E1A24-21FD-404B-A305-8F2A7C8FC194}" destId="{88CAA0AB-920D-4402-ACDE-9661049407CE}" srcOrd="0" destOrd="0" parTransId="{37906A20-89F0-4A96-9C4D-E0A791603F31}" sibTransId="{EF9D96C3-A4DC-4283-BC5D-8EF9036B2F3C}"/>
    <dgm:cxn modelId="{8E189E95-4892-4F80-9250-95B2A973F573}" type="presOf" srcId="{88CAA0AB-920D-4402-ACDE-9661049407CE}" destId="{BC491AE6-9723-446C-982D-9043A3DFAA53}" srcOrd="1" destOrd="0" presId="urn:microsoft.com/office/officeart/2005/8/layout/list1"/>
    <dgm:cxn modelId="{311DC9C2-5A7C-445F-9108-62DFCBC4D971}" type="presOf" srcId="{AC0903A5-FD81-450F-97DA-94BE4DFC0FA3}" destId="{89282647-9C34-4AB6-9A16-4D874BF2D691}" srcOrd="0" destOrd="0" presId="urn:microsoft.com/office/officeart/2005/8/layout/list1"/>
    <dgm:cxn modelId="{96908EF4-5D38-4846-AA0C-76931A55FD98}" type="presOf" srcId="{AC0903A5-FD81-450F-97DA-94BE4DFC0FA3}" destId="{13F5EC2D-9073-48BB-98B4-604ADC6173B2}" srcOrd="1" destOrd="0" presId="urn:microsoft.com/office/officeart/2005/8/layout/list1"/>
    <dgm:cxn modelId="{6609C1D4-04D5-4AE4-AF72-8896307B6DB0}" type="presOf" srcId="{5A450CBB-156D-468B-94B9-01B818FC9DF5}" destId="{6A4F20A3-B762-48B4-8119-9811A2D82585}" srcOrd="1" destOrd="0" presId="urn:microsoft.com/office/officeart/2005/8/layout/list1"/>
    <dgm:cxn modelId="{9C7C0593-AB70-4B9D-9D6A-1C53946D7199}" type="presOf" srcId="{931E1A24-21FD-404B-A305-8F2A7C8FC194}" destId="{0FD01EB4-41FD-4B01-97C9-88F48F20B62D}" srcOrd="0" destOrd="0" presId="urn:microsoft.com/office/officeart/2005/8/layout/list1"/>
    <dgm:cxn modelId="{6C8887A4-D15B-41DB-859A-97E8DF679351}" type="presOf" srcId="{88CAA0AB-920D-4402-ACDE-9661049407CE}" destId="{67C46C92-ABD3-4D00-A605-449E80BEB6AC}" srcOrd="0" destOrd="0" presId="urn:microsoft.com/office/officeart/2005/8/layout/list1"/>
    <dgm:cxn modelId="{BCA8F605-0D1C-4BF0-AE6B-1ACE53682C2E}" type="presOf" srcId="{5A450CBB-156D-468B-94B9-01B818FC9DF5}" destId="{0DC8CFEE-35D5-44F4-8B31-ECA0D17ACFD8}" srcOrd="0" destOrd="0" presId="urn:microsoft.com/office/officeart/2005/8/layout/list1"/>
    <dgm:cxn modelId="{3EFD9552-DF3B-484E-8A47-208CF9F4628A}" srcId="{931E1A24-21FD-404B-A305-8F2A7C8FC194}" destId="{AC0903A5-FD81-450F-97DA-94BE4DFC0FA3}" srcOrd="1" destOrd="0" parTransId="{7011959C-F791-43A2-B3C4-67F9CE9CE39F}" sibTransId="{E73D2F25-F81F-4787-8183-B4CF1DD53E68}"/>
    <dgm:cxn modelId="{EA04DDF9-0F92-48A1-BB93-DF695B1D0086}" srcId="{931E1A24-21FD-404B-A305-8F2A7C8FC194}" destId="{5A450CBB-156D-468B-94B9-01B818FC9DF5}" srcOrd="2" destOrd="0" parTransId="{35D1FD83-A2FB-4DA0-AB51-3882C4F09522}" sibTransId="{3E91398F-B675-406F-83FF-A88A59000EE9}"/>
    <dgm:cxn modelId="{9B51DA9B-257C-41F8-B228-0C89C25DD932}" type="presParOf" srcId="{0FD01EB4-41FD-4B01-97C9-88F48F20B62D}" destId="{DB35A2DF-A1F8-4A68-B4BA-0656574B9FFD}" srcOrd="0" destOrd="0" presId="urn:microsoft.com/office/officeart/2005/8/layout/list1"/>
    <dgm:cxn modelId="{D6C85223-D50D-4DBF-941C-2FE3E06FDDFC}" type="presParOf" srcId="{DB35A2DF-A1F8-4A68-B4BA-0656574B9FFD}" destId="{67C46C92-ABD3-4D00-A605-449E80BEB6AC}" srcOrd="0" destOrd="0" presId="urn:microsoft.com/office/officeart/2005/8/layout/list1"/>
    <dgm:cxn modelId="{16034A5F-D9E9-4B32-9569-DCF81AA6BCA9}" type="presParOf" srcId="{DB35A2DF-A1F8-4A68-B4BA-0656574B9FFD}" destId="{BC491AE6-9723-446C-982D-9043A3DFAA53}" srcOrd="1" destOrd="0" presId="urn:microsoft.com/office/officeart/2005/8/layout/list1"/>
    <dgm:cxn modelId="{9146FBBE-0D8B-435A-AF82-B702CC40E4F7}" type="presParOf" srcId="{0FD01EB4-41FD-4B01-97C9-88F48F20B62D}" destId="{E6AB8614-B3B0-4E78-A9B0-32691866EDF2}" srcOrd="1" destOrd="0" presId="urn:microsoft.com/office/officeart/2005/8/layout/list1"/>
    <dgm:cxn modelId="{3DDA1407-B452-4441-B8EB-49B3E834960B}" type="presParOf" srcId="{0FD01EB4-41FD-4B01-97C9-88F48F20B62D}" destId="{EC63BA28-C3C9-4EC3-A5B3-42B8B126EF71}" srcOrd="2" destOrd="0" presId="urn:microsoft.com/office/officeart/2005/8/layout/list1"/>
    <dgm:cxn modelId="{BD73A9C1-C4BD-46C5-B5C6-937E1175CC3C}" type="presParOf" srcId="{0FD01EB4-41FD-4B01-97C9-88F48F20B62D}" destId="{5E3CA53D-7751-4B64-A1A4-38906A3297B2}" srcOrd="3" destOrd="0" presId="urn:microsoft.com/office/officeart/2005/8/layout/list1"/>
    <dgm:cxn modelId="{4359E8BA-579A-4948-8952-63FB993AC065}" type="presParOf" srcId="{0FD01EB4-41FD-4B01-97C9-88F48F20B62D}" destId="{4F782433-172F-4ABD-81E9-7804EDD7CACD}" srcOrd="4" destOrd="0" presId="urn:microsoft.com/office/officeart/2005/8/layout/list1"/>
    <dgm:cxn modelId="{DAC7FB03-9F22-4AAE-AD07-DB40B73EE0AE}" type="presParOf" srcId="{4F782433-172F-4ABD-81E9-7804EDD7CACD}" destId="{89282647-9C34-4AB6-9A16-4D874BF2D691}" srcOrd="0" destOrd="0" presId="urn:microsoft.com/office/officeart/2005/8/layout/list1"/>
    <dgm:cxn modelId="{F6519AE1-5593-485F-A143-1DF628653959}" type="presParOf" srcId="{4F782433-172F-4ABD-81E9-7804EDD7CACD}" destId="{13F5EC2D-9073-48BB-98B4-604ADC6173B2}" srcOrd="1" destOrd="0" presId="urn:microsoft.com/office/officeart/2005/8/layout/list1"/>
    <dgm:cxn modelId="{3CD669D5-8E70-4B97-9F87-FAA02F73C27D}" type="presParOf" srcId="{0FD01EB4-41FD-4B01-97C9-88F48F20B62D}" destId="{6EFAFF12-4647-4531-990E-967473B307CA}" srcOrd="5" destOrd="0" presId="urn:microsoft.com/office/officeart/2005/8/layout/list1"/>
    <dgm:cxn modelId="{92DC2152-2995-408E-8754-01F76F0B1E8B}" type="presParOf" srcId="{0FD01EB4-41FD-4B01-97C9-88F48F20B62D}" destId="{B24845EF-BFE1-4C64-B1AB-B013ACE58FDB}" srcOrd="6" destOrd="0" presId="urn:microsoft.com/office/officeart/2005/8/layout/list1"/>
    <dgm:cxn modelId="{4498FC8C-47A6-46CA-B6FD-852FA3F6D300}" type="presParOf" srcId="{0FD01EB4-41FD-4B01-97C9-88F48F20B62D}" destId="{4119065D-6BC3-43E0-A737-4F5AD862327F}" srcOrd="7" destOrd="0" presId="urn:microsoft.com/office/officeart/2005/8/layout/list1"/>
    <dgm:cxn modelId="{7B555E70-9C8C-4CC6-B211-F532669C7B96}" type="presParOf" srcId="{0FD01EB4-41FD-4B01-97C9-88F48F20B62D}" destId="{BCDD09A2-0120-4C5C-936A-0E46365911C7}" srcOrd="8" destOrd="0" presId="urn:microsoft.com/office/officeart/2005/8/layout/list1"/>
    <dgm:cxn modelId="{D07A6ABE-F6C7-41DE-BC80-58BC243F8276}" type="presParOf" srcId="{BCDD09A2-0120-4C5C-936A-0E46365911C7}" destId="{0DC8CFEE-35D5-44F4-8B31-ECA0D17ACFD8}" srcOrd="0" destOrd="0" presId="urn:microsoft.com/office/officeart/2005/8/layout/list1"/>
    <dgm:cxn modelId="{BFD1BE53-0E02-4E88-AC91-7A6B6B93F729}" type="presParOf" srcId="{BCDD09A2-0120-4C5C-936A-0E46365911C7}" destId="{6A4F20A3-B762-48B4-8119-9811A2D82585}" srcOrd="1" destOrd="0" presId="urn:microsoft.com/office/officeart/2005/8/layout/list1"/>
    <dgm:cxn modelId="{4BB45835-26B2-4AF4-AAD5-1ECDE1D6ACFD}" type="presParOf" srcId="{0FD01EB4-41FD-4B01-97C9-88F48F20B62D}" destId="{44F6C4B5-F6BF-41B5-9CAB-D766717E115D}" srcOrd="9" destOrd="0" presId="urn:microsoft.com/office/officeart/2005/8/layout/list1"/>
    <dgm:cxn modelId="{8DA72815-F948-4F4D-9980-632396CA3393}" type="presParOf" srcId="{0FD01EB4-41FD-4B01-97C9-88F48F20B62D}" destId="{208BDF25-824E-48CA-8652-DDC6DDD007F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37BEFA-EA1A-40DA-A926-082F172DCE0D}">
      <dsp:nvSpPr>
        <dsp:cNvPr id="0" name=""/>
        <dsp:cNvSpPr/>
      </dsp:nvSpPr>
      <dsp:spPr>
        <a:xfrm>
          <a:off x="0" y="0"/>
          <a:ext cx="8286808" cy="173594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fa-IR" sz="5600" kern="1200" dirty="0" smtClean="0"/>
            <a:t>دو بعد اصلی پایش پوشش همگانی</a:t>
          </a:r>
          <a:endParaRPr lang="fa-IR" sz="5600" kern="1200" dirty="0"/>
        </a:p>
      </dsp:txBody>
      <dsp:txXfrm>
        <a:off x="0" y="0"/>
        <a:ext cx="8286808" cy="1735943"/>
      </dsp:txXfrm>
    </dsp:sp>
    <dsp:sp modelId="{F8174FC5-CF4D-41CC-8095-E75EC5319D7C}">
      <dsp:nvSpPr>
        <dsp:cNvPr id="0" name=""/>
        <dsp:cNvSpPr/>
      </dsp:nvSpPr>
      <dsp:spPr>
        <a:xfrm>
          <a:off x="0" y="1735943"/>
          <a:ext cx="4143404" cy="36454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kern="1200" dirty="0" smtClean="0"/>
            <a:t>حفاظت مالی در برابر هزینه های سلامت</a:t>
          </a:r>
          <a:endParaRPr lang="fa-IR" sz="4800" kern="1200" dirty="0"/>
        </a:p>
      </dsp:txBody>
      <dsp:txXfrm>
        <a:off x="0" y="1735943"/>
        <a:ext cx="4143404" cy="3645481"/>
      </dsp:txXfrm>
    </dsp:sp>
    <dsp:sp modelId="{DA9E1E06-631E-4660-83D9-FF7B33C6B81A}">
      <dsp:nvSpPr>
        <dsp:cNvPr id="0" name=""/>
        <dsp:cNvSpPr/>
      </dsp:nvSpPr>
      <dsp:spPr>
        <a:xfrm>
          <a:off x="4143404" y="1735943"/>
          <a:ext cx="4143404" cy="364548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r" defTabSz="1955800" rtl="1">
            <a:lnSpc>
              <a:spcPct val="90000"/>
            </a:lnSpc>
            <a:spcBef>
              <a:spcPct val="0"/>
            </a:spcBef>
            <a:spcAft>
              <a:spcPct val="35000"/>
            </a:spcAft>
          </a:pPr>
          <a:r>
            <a:rPr lang="fa-IR" sz="4400" kern="1200" dirty="0" smtClean="0"/>
            <a:t>دسترسی عادلانه و کامل به خدمات ضروری سلامت</a:t>
          </a:r>
          <a:endParaRPr lang="fa-IR" sz="4400" kern="1200" dirty="0"/>
        </a:p>
      </dsp:txBody>
      <dsp:txXfrm>
        <a:off x="4143404" y="1735943"/>
        <a:ext cx="4143404" cy="3645481"/>
      </dsp:txXfrm>
    </dsp:sp>
    <dsp:sp modelId="{936BA1FE-6BC6-4303-B55B-1ABBDCD1B516}">
      <dsp:nvSpPr>
        <dsp:cNvPr id="0" name=""/>
        <dsp:cNvSpPr/>
      </dsp:nvSpPr>
      <dsp:spPr>
        <a:xfrm>
          <a:off x="0" y="5381424"/>
          <a:ext cx="8286808" cy="40505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DF68D1-3195-4CEB-871F-4E9B902136A9}">
      <dsp:nvSpPr>
        <dsp:cNvPr id="0" name=""/>
        <dsp:cNvSpPr/>
      </dsp:nvSpPr>
      <dsp:spPr>
        <a:xfrm>
          <a:off x="0" y="1497561"/>
          <a:ext cx="8429684"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3F515-EB43-4F41-BCE3-FF8567033703}">
      <dsp:nvSpPr>
        <dsp:cNvPr id="0" name=""/>
        <dsp:cNvSpPr/>
      </dsp:nvSpPr>
      <dsp:spPr>
        <a:xfrm>
          <a:off x="59005" y="71438"/>
          <a:ext cx="7949606" cy="15442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bg2"/>
              </a:solidFill>
              <a:cs typeface="B Titr" pitchFamily="2" charset="-78"/>
            </a:rPr>
            <a:t>در سال 1393 بعد از انتشار چهارچوب پایش </a:t>
          </a:r>
          <a:r>
            <a:rPr lang="en-US" sz="2400" kern="1200" dirty="0" smtClean="0">
              <a:solidFill>
                <a:schemeClr val="bg2"/>
              </a:solidFill>
              <a:cs typeface="B Titr" pitchFamily="2" charset="-78"/>
            </a:rPr>
            <a:t>UHC</a:t>
          </a:r>
          <a:r>
            <a:rPr lang="fa-IR" sz="2400" kern="1200" dirty="0" smtClean="0">
              <a:solidFill>
                <a:schemeClr val="bg2"/>
              </a:solidFill>
              <a:cs typeface="B Titr" pitchFamily="2" charset="-78"/>
            </a:rPr>
            <a:t> در راستای </a:t>
          </a:r>
          <a:r>
            <a:rPr lang="fa-IR" sz="2400" kern="1200" dirty="0" smtClean="0">
              <a:solidFill>
                <a:srgbClr val="FF0000"/>
              </a:solidFill>
              <a:cs typeface="B Titr" pitchFamily="2" charset="-78"/>
            </a:rPr>
            <a:t>ماموریت پایش عملکرد مرکز</a:t>
          </a:r>
          <a:r>
            <a:rPr lang="fa-IR" sz="2400" kern="1200" dirty="0" smtClean="0">
              <a:solidFill>
                <a:schemeClr val="bg2"/>
              </a:solidFill>
              <a:cs typeface="B Titr" pitchFamily="2" charset="-78"/>
            </a:rPr>
            <a:t>،  طرحی جامع در چهار بعد بر اساس مدل </a:t>
          </a:r>
          <a:r>
            <a:rPr lang="en-US" sz="2400" kern="1200" dirty="0" smtClean="0">
              <a:solidFill>
                <a:schemeClr val="bg2"/>
              </a:solidFill>
              <a:cs typeface="B Titr" pitchFamily="2" charset="-78"/>
            </a:rPr>
            <a:t>BSC </a:t>
          </a:r>
          <a:r>
            <a:rPr lang="fa-IR" sz="2400" kern="1200" dirty="0" smtClean="0">
              <a:solidFill>
                <a:schemeClr val="bg2"/>
              </a:solidFill>
              <a:cs typeface="B Titr" pitchFamily="2" charset="-78"/>
            </a:rPr>
            <a:t> با همکاری دانشگاه علوم پزشکی کرمان کلید خورد.</a:t>
          </a:r>
          <a:endParaRPr lang="fa-IR" sz="2400" kern="1200" dirty="0">
            <a:solidFill>
              <a:schemeClr val="bg2"/>
            </a:solidFill>
            <a:cs typeface="B Titr" pitchFamily="2" charset="-78"/>
          </a:endParaRPr>
        </a:p>
      </dsp:txBody>
      <dsp:txXfrm>
        <a:off x="59005" y="71438"/>
        <a:ext cx="7949606" cy="1544203"/>
      </dsp:txXfrm>
    </dsp:sp>
    <dsp:sp modelId="{5FA18965-673C-481B-9170-24341743FF6C}">
      <dsp:nvSpPr>
        <dsp:cNvPr id="0" name=""/>
        <dsp:cNvSpPr/>
      </dsp:nvSpPr>
      <dsp:spPr>
        <a:xfrm>
          <a:off x="0" y="2762383"/>
          <a:ext cx="8429684"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DDF9D-74AD-4F8B-8ED6-56CDDE533CD1}">
      <dsp:nvSpPr>
        <dsp:cNvPr id="0" name=""/>
        <dsp:cNvSpPr/>
      </dsp:nvSpPr>
      <dsp:spPr>
        <a:xfrm>
          <a:off x="4021" y="1742361"/>
          <a:ext cx="8011586" cy="11381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r" defTabSz="1066800" rtl="1">
            <a:lnSpc>
              <a:spcPct val="90000"/>
            </a:lnSpc>
            <a:spcBef>
              <a:spcPct val="0"/>
            </a:spcBef>
            <a:spcAft>
              <a:spcPct val="35000"/>
            </a:spcAft>
          </a:pPr>
          <a:r>
            <a:rPr lang="fa-IR" sz="2400" kern="1200" dirty="0" smtClean="0">
              <a:cs typeface="B Titr" pitchFamily="2" charset="-78"/>
            </a:rPr>
            <a:t>در این طرح رویکرد </a:t>
          </a:r>
          <a:r>
            <a:rPr lang="en-US" sz="2400" kern="1200" dirty="0" smtClean="0">
              <a:cs typeface="B Titr" pitchFamily="2" charset="-78"/>
            </a:rPr>
            <a:t>BSC</a:t>
          </a:r>
          <a:r>
            <a:rPr lang="fa-IR" sz="2400" kern="1200" dirty="0" smtClean="0">
              <a:cs typeface="B Titr" pitchFamily="2" charset="-78"/>
            </a:rPr>
            <a:t> با رویکرد </a:t>
          </a:r>
          <a:r>
            <a:rPr lang="en-US" sz="2400" kern="1200" dirty="0" smtClean="0">
              <a:cs typeface="B Titr" pitchFamily="2" charset="-78"/>
            </a:rPr>
            <a:t> </a:t>
          </a:r>
          <a:r>
            <a:rPr lang="fa-IR" sz="2400" kern="1200" dirty="0" smtClean="0">
              <a:cs typeface="B Titr" pitchFamily="2" charset="-78"/>
            </a:rPr>
            <a:t> </a:t>
          </a:r>
          <a:r>
            <a:rPr lang="en-US" sz="2400" kern="1200" dirty="0" smtClean="0">
              <a:cs typeface="B Titr" pitchFamily="2" charset="-78"/>
            </a:rPr>
            <a:t>UHC</a:t>
          </a:r>
          <a:r>
            <a:rPr lang="fa-IR" sz="2400" kern="1200" dirty="0" smtClean="0">
              <a:cs typeface="B Titr" pitchFamily="2" charset="-78"/>
            </a:rPr>
            <a:t>  ترکیب و مدلی کاملا ابتکاری تهیه شد.</a:t>
          </a:r>
          <a:endParaRPr lang="fa-IR" sz="2400" kern="1200" dirty="0">
            <a:cs typeface="B Titr" pitchFamily="2" charset="-78"/>
          </a:endParaRPr>
        </a:p>
      </dsp:txBody>
      <dsp:txXfrm>
        <a:off x="4021" y="1742361"/>
        <a:ext cx="8011586" cy="1138102"/>
      </dsp:txXfrm>
    </dsp:sp>
    <dsp:sp modelId="{236E9060-2023-4785-A55C-8615E46EE10D}">
      <dsp:nvSpPr>
        <dsp:cNvPr id="0" name=""/>
        <dsp:cNvSpPr/>
      </dsp:nvSpPr>
      <dsp:spPr>
        <a:xfrm>
          <a:off x="0" y="3870365"/>
          <a:ext cx="8429684"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56F22-1263-487A-B5FF-EABE44D37B16}">
      <dsp:nvSpPr>
        <dsp:cNvPr id="0" name=""/>
        <dsp:cNvSpPr/>
      </dsp:nvSpPr>
      <dsp:spPr>
        <a:xfrm>
          <a:off x="4021" y="3007183"/>
          <a:ext cx="8011586" cy="981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r" defTabSz="1066800" rtl="1">
            <a:lnSpc>
              <a:spcPct val="90000"/>
            </a:lnSpc>
            <a:spcBef>
              <a:spcPct val="0"/>
            </a:spcBef>
            <a:spcAft>
              <a:spcPct val="35000"/>
            </a:spcAft>
          </a:pPr>
          <a:r>
            <a:rPr lang="fa-IR" sz="2400" kern="1200" dirty="0" smtClean="0">
              <a:cs typeface="B Titr" pitchFamily="2" charset="-78"/>
            </a:rPr>
            <a:t>مدل دارای چهار بعد (یک بعد به </a:t>
          </a:r>
          <a:r>
            <a:rPr lang="en-US" sz="2400" kern="1200" dirty="0" smtClean="0">
              <a:cs typeface="B Titr" pitchFamily="2" charset="-78"/>
            </a:rPr>
            <a:t>UHC</a:t>
          </a:r>
          <a:r>
            <a:rPr lang="fa-IR" sz="2400" kern="1200" dirty="0" smtClean="0">
              <a:cs typeface="B Titr" pitchFamily="2" charset="-78"/>
            </a:rPr>
            <a:t> اضافه شد) می باشد.</a:t>
          </a:r>
          <a:endParaRPr lang="fa-IR" sz="2400" kern="1200" dirty="0">
            <a:cs typeface="B Titr" pitchFamily="2" charset="-78"/>
          </a:endParaRPr>
        </a:p>
      </dsp:txBody>
      <dsp:txXfrm>
        <a:off x="4021" y="3007183"/>
        <a:ext cx="8011586" cy="98126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3BA28-C3C9-4EC3-A5B3-42B8B126EF71}">
      <dsp:nvSpPr>
        <dsp:cNvPr id="0" name=""/>
        <dsp:cNvSpPr/>
      </dsp:nvSpPr>
      <dsp:spPr>
        <a:xfrm>
          <a:off x="0" y="566296"/>
          <a:ext cx="821537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91AE6-9723-446C-982D-9043A3DFAA53}">
      <dsp:nvSpPr>
        <dsp:cNvPr id="0" name=""/>
        <dsp:cNvSpPr/>
      </dsp:nvSpPr>
      <dsp:spPr>
        <a:xfrm>
          <a:off x="1012437" y="64456"/>
          <a:ext cx="6792163" cy="1003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r" defTabSz="1066800" rtl="1">
            <a:lnSpc>
              <a:spcPct val="90000"/>
            </a:lnSpc>
            <a:spcBef>
              <a:spcPct val="0"/>
            </a:spcBef>
            <a:spcAft>
              <a:spcPct val="35000"/>
            </a:spcAft>
          </a:pPr>
          <a:r>
            <a:rPr lang="fa-IR" sz="2400" kern="1200" dirty="0" smtClean="0">
              <a:cs typeface="B Titr" pitchFamily="2" charset="-78"/>
            </a:rPr>
            <a:t>10 سال اول(دهه 70): حسابهای ملی سلامت و تبیین اقتصاد کلان در بخش سلامت</a:t>
          </a:r>
          <a:endParaRPr lang="fa-IR" sz="2400" kern="1200" dirty="0">
            <a:cs typeface="B Titr" pitchFamily="2" charset="-78"/>
          </a:endParaRPr>
        </a:p>
      </dsp:txBody>
      <dsp:txXfrm>
        <a:off x="1012437" y="64456"/>
        <a:ext cx="6792163" cy="1003680"/>
      </dsp:txXfrm>
    </dsp:sp>
    <dsp:sp modelId="{B24845EF-BFE1-4C64-B1AB-B013ACE58FDB}">
      <dsp:nvSpPr>
        <dsp:cNvPr id="0" name=""/>
        <dsp:cNvSpPr/>
      </dsp:nvSpPr>
      <dsp:spPr>
        <a:xfrm>
          <a:off x="0" y="2108536"/>
          <a:ext cx="8215370" cy="856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13F5EC2D-9073-48BB-98B4-604ADC6173B2}">
      <dsp:nvSpPr>
        <dsp:cNvPr id="0" name=""/>
        <dsp:cNvSpPr/>
      </dsp:nvSpPr>
      <dsp:spPr>
        <a:xfrm>
          <a:off x="1012437" y="1606696"/>
          <a:ext cx="6792163" cy="10036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r" defTabSz="1066800" rtl="1">
            <a:lnSpc>
              <a:spcPct val="90000"/>
            </a:lnSpc>
            <a:spcBef>
              <a:spcPct val="0"/>
            </a:spcBef>
            <a:spcAft>
              <a:spcPct val="35000"/>
            </a:spcAft>
          </a:pPr>
          <a:r>
            <a:rPr lang="fa-IR" sz="2400" kern="1200" dirty="0" smtClean="0">
              <a:cs typeface="B Titr" pitchFamily="2" charset="-78"/>
            </a:rPr>
            <a:t>10 سال دوم (دهه 80): شفاف سازی جریان منابع (نظام نوین مالی)</a:t>
          </a:r>
          <a:endParaRPr lang="fa-IR" sz="2400" kern="1200" dirty="0">
            <a:cs typeface="B Titr" pitchFamily="2" charset="-78"/>
          </a:endParaRPr>
        </a:p>
      </dsp:txBody>
      <dsp:txXfrm>
        <a:off x="1012437" y="1606696"/>
        <a:ext cx="6792163" cy="1003680"/>
      </dsp:txXfrm>
    </dsp:sp>
    <dsp:sp modelId="{208BDF25-824E-48CA-8652-DDC6DDD007F3}">
      <dsp:nvSpPr>
        <dsp:cNvPr id="0" name=""/>
        <dsp:cNvSpPr/>
      </dsp:nvSpPr>
      <dsp:spPr>
        <a:xfrm>
          <a:off x="0" y="3650776"/>
          <a:ext cx="8215370" cy="856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6A4F20A3-B762-48B4-8119-9811A2D82585}">
      <dsp:nvSpPr>
        <dsp:cNvPr id="0" name=""/>
        <dsp:cNvSpPr/>
      </dsp:nvSpPr>
      <dsp:spPr>
        <a:xfrm>
          <a:off x="665264" y="3148935"/>
          <a:ext cx="7139337" cy="10036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r" defTabSz="1066800" rtl="1">
            <a:lnSpc>
              <a:spcPct val="90000"/>
            </a:lnSpc>
            <a:spcBef>
              <a:spcPct val="0"/>
            </a:spcBef>
            <a:spcAft>
              <a:spcPct val="35000"/>
            </a:spcAft>
          </a:pPr>
          <a:r>
            <a:rPr lang="fa-IR" sz="2400" kern="1200" dirty="0" smtClean="0">
              <a:cs typeface="B Titr" pitchFamily="2" charset="-78"/>
            </a:rPr>
            <a:t>10 ساله سوم (دهه 90): خلق ثروت و خودکفایی و استقلال مالی (سرمایه گذاری)</a:t>
          </a:r>
          <a:endParaRPr lang="fa-IR" sz="2400" kern="1200" dirty="0">
            <a:cs typeface="B Titr" pitchFamily="2" charset="-78"/>
          </a:endParaRPr>
        </a:p>
      </dsp:txBody>
      <dsp:txXfrm>
        <a:off x="665264" y="3148935"/>
        <a:ext cx="7139337"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0.19885</cdr:x>
      <cdr:y>0.0536</cdr:y>
    </cdr:from>
    <cdr:to>
      <cdr:x>0.86541</cdr:x>
      <cdr:y>0.13323</cdr:y>
    </cdr:to>
    <cdr:sp macro="" textlink="">
      <cdr:nvSpPr>
        <cdr:cNvPr id="2" name="TextBox 1"/>
        <cdr:cNvSpPr txBox="1"/>
      </cdr:nvSpPr>
      <cdr:spPr>
        <a:xfrm xmlns:a="http://schemas.openxmlformats.org/drawingml/2006/main">
          <a:off x="1823967" y="325726"/>
          <a:ext cx="6114071" cy="4839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fa-IR" sz="1400">
              <a:cs typeface="B Titr" pitchFamily="2" charset="-78"/>
            </a:rPr>
            <a:t>کل هزینه های سلامت از سال 82 تا 95</a:t>
          </a:r>
          <a:endParaRPr lang="en-US" sz="1400">
            <a:cs typeface="B Titr"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0.21988</cdr:x>
      <cdr:y>0.05536</cdr:y>
    </cdr:from>
    <cdr:to>
      <cdr:x>0.72843</cdr:x>
      <cdr:y>0.11894</cdr:y>
    </cdr:to>
    <cdr:sp macro="" textlink="">
      <cdr:nvSpPr>
        <cdr:cNvPr id="2" name="TextBox 6"/>
        <cdr:cNvSpPr txBox="1"/>
      </cdr:nvSpPr>
      <cdr:spPr>
        <a:xfrm xmlns:a="http://schemas.openxmlformats.org/drawingml/2006/main">
          <a:off x="1963796" y="293981"/>
          <a:ext cx="4797778" cy="33337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rtl="1"/>
          <a:r>
            <a:rPr lang="fa-IR" sz="2000">
              <a:cs typeface="B Titr" pitchFamily="2" charset="-78"/>
            </a:rPr>
            <a:t>رشد کل هزینه های سلامت به قیمت جاری</a:t>
          </a:r>
        </a:p>
      </cdr:txBody>
    </cdr:sp>
  </cdr:relSizeAnchor>
</c:userShapes>
</file>

<file path=ppt/drawings/drawing3.xml><?xml version="1.0" encoding="utf-8"?>
<c:userShapes xmlns:c="http://schemas.openxmlformats.org/drawingml/2006/chart">
  <cdr:relSizeAnchor xmlns:cdr="http://schemas.openxmlformats.org/drawingml/2006/chartDrawing">
    <cdr:from>
      <cdr:x>0.29204</cdr:x>
      <cdr:y>0.02708</cdr:y>
    </cdr:from>
    <cdr:to>
      <cdr:x>0.56662</cdr:x>
      <cdr:y>0.06165</cdr:y>
    </cdr:to>
    <cdr:sp macro="" textlink="">
      <cdr:nvSpPr>
        <cdr:cNvPr id="2" name="TextBox 1"/>
        <cdr:cNvSpPr txBox="1"/>
      </cdr:nvSpPr>
      <cdr:spPr>
        <a:xfrm xmlns:a="http://schemas.openxmlformats.org/drawingml/2006/main">
          <a:off x="2716389" y="164630"/>
          <a:ext cx="2551759" cy="21166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sz="1100"/>
        </a:p>
      </cdr:txBody>
    </cdr:sp>
  </cdr:relSizeAnchor>
  <cdr:relSizeAnchor xmlns:cdr="http://schemas.openxmlformats.org/drawingml/2006/chartDrawing">
    <cdr:from>
      <cdr:x>0.44231</cdr:x>
      <cdr:y>0.03497</cdr:y>
    </cdr:from>
    <cdr:to>
      <cdr:x>0.88409</cdr:x>
      <cdr:y>0.11355</cdr:y>
    </cdr:to>
    <cdr:sp macro="" textlink="">
      <cdr:nvSpPr>
        <cdr:cNvPr id="3" name="TextBox 2"/>
        <cdr:cNvSpPr txBox="1"/>
      </cdr:nvSpPr>
      <cdr:spPr>
        <a:xfrm xmlns:a="http://schemas.openxmlformats.org/drawingml/2006/main">
          <a:off x="3833809" y="209531"/>
          <a:ext cx="3829238" cy="4707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fa-IR" sz="1400" dirty="0">
              <a:cs typeface="B Titr" pitchFamily="2" charset="-78"/>
            </a:rPr>
            <a:t>کل</a:t>
          </a:r>
          <a:r>
            <a:rPr lang="fa-IR" sz="1400" baseline="0" dirty="0">
              <a:cs typeface="B Titr" pitchFamily="2" charset="-78"/>
            </a:rPr>
            <a:t> هزینه های سلامت به قیمت ثابت (1390=100)</a:t>
          </a:r>
          <a:endParaRPr lang="fa-IR" sz="1400" dirty="0">
            <a:cs typeface="B Titr" pitchFamily="2"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0.17473</cdr:x>
      <cdr:y>0.02285</cdr:y>
    </cdr:from>
    <cdr:to>
      <cdr:x>0.78159</cdr:x>
      <cdr:y>0.06343</cdr:y>
    </cdr:to>
    <cdr:sp macro="" textlink="">
      <cdr:nvSpPr>
        <cdr:cNvPr id="2" name="TextBox 1"/>
        <cdr:cNvSpPr txBox="1"/>
      </cdr:nvSpPr>
      <cdr:spPr>
        <a:xfrm xmlns:a="http://schemas.openxmlformats.org/drawingml/2006/main">
          <a:off x="1514475" y="142876"/>
          <a:ext cx="5260111" cy="25375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fa-IR" sz="1800" dirty="0">
              <a:cs typeface="B Titr" pitchFamily="2" charset="-78"/>
            </a:rPr>
            <a:t>سهم</a:t>
          </a:r>
          <a:r>
            <a:rPr lang="fa-IR" sz="1800" baseline="0" dirty="0">
              <a:cs typeface="B Titr" pitchFamily="2" charset="-78"/>
            </a:rPr>
            <a:t> بخش عمومی و خصوصی در تامین هزینه های </a:t>
          </a:r>
          <a:r>
            <a:rPr lang="fa-IR" sz="1800" baseline="0" dirty="0" smtClean="0">
              <a:cs typeface="B Titr" pitchFamily="2" charset="-78"/>
            </a:rPr>
            <a:t>سلامت(%)</a:t>
          </a:r>
          <a:endParaRPr lang="en-US" sz="1800" dirty="0">
            <a:cs typeface="B Titr" pitchFamily="2" charset="-7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0.08964</cdr:x>
      <cdr:y>0.04274</cdr:y>
    </cdr:from>
    <cdr:to>
      <cdr:x>0.9619</cdr:x>
      <cdr:y>0.11602</cdr:y>
    </cdr:to>
    <cdr:sp macro="" textlink="">
      <cdr:nvSpPr>
        <cdr:cNvPr id="2" name="TextBox 1"/>
        <cdr:cNvSpPr txBox="1"/>
      </cdr:nvSpPr>
      <cdr:spPr>
        <a:xfrm xmlns:a="http://schemas.openxmlformats.org/drawingml/2006/main">
          <a:off x="766738" y="266680"/>
          <a:ext cx="7460859" cy="4571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fa-IR" sz="1600" dirty="0">
              <a:cs typeface="B Titr" pitchFamily="2" charset="-78"/>
            </a:rPr>
            <a:t>نسبت پرداخت</a:t>
          </a:r>
          <a:r>
            <a:rPr lang="fa-IR" sz="1600" baseline="0" dirty="0">
              <a:cs typeface="B Titr" pitchFamily="2" charset="-78"/>
            </a:rPr>
            <a:t> مستقیم از جیب از کل هزینه های سلامت طی سالهای </a:t>
          </a:r>
          <a:r>
            <a:rPr lang="fa-IR" sz="1600" baseline="0" dirty="0" smtClean="0">
              <a:cs typeface="B Titr" pitchFamily="2" charset="-78"/>
            </a:rPr>
            <a:t>1382- 1393  (%)</a:t>
          </a:r>
          <a:endParaRPr lang="en-US" sz="1600" dirty="0">
            <a:cs typeface="B Titr" pitchFamily="2" charset="-7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0.09275</cdr:x>
      <cdr:y>0</cdr:y>
    </cdr:from>
    <cdr:to>
      <cdr:x>0.96501</cdr:x>
      <cdr:y>0.07328</cdr:y>
    </cdr:to>
    <cdr:sp macro="" textlink="">
      <cdr:nvSpPr>
        <cdr:cNvPr id="2" name="TextBox 1"/>
        <cdr:cNvSpPr txBox="1"/>
      </cdr:nvSpPr>
      <cdr:spPr>
        <a:xfrm xmlns:a="http://schemas.openxmlformats.org/drawingml/2006/main">
          <a:off x="762000" y="0"/>
          <a:ext cx="7165938"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fa-IR" sz="1600" dirty="0">
              <a:cs typeface="B Titr" pitchFamily="2" charset="-78"/>
            </a:rPr>
            <a:t>نسبت پرداخت</a:t>
          </a:r>
          <a:r>
            <a:rPr lang="fa-IR" sz="1600" baseline="0" dirty="0">
              <a:cs typeface="B Titr" pitchFamily="2" charset="-78"/>
            </a:rPr>
            <a:t> مستقیم از جیب از کل هزینه های سلامت طی سالهای 1382-1393</a:t>
          </a:r>
          <a:endParaRPr lang="en-US" sz="1600" dirty="0">
            <a:cs typeface="B Titr" pitchFamily="2" charset="-7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0.0686</cdr:x>
      <cdr:y>0.05433</cdr:y>
    </cdr:from>
    <cdr:to>
      <cdr:x>0.94581</cdr:x>
      <cdr:y>0.17477</cdr:y>
    </cdr:to>
    <cdr:sp macro="" textlink="">
      <cdr:nvSpPr>
        <cdr:cNvPr id="2" name="TextBox 1"/>
        <cdr:cNvSpPr txBox="1"/>
      </cdr:nvSpPr>
      <cdr:spPr>
        <a:xfrm xmlns:a="http://schemas.openxmlformats.org/drawingml/2006/main">
          <a:off x="297657" y="130969"/>
          <a:ext cx="4024312" cy="29765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fa-IR" sz="1800">
              <a:cs typeface="B Titr" pitchFamily="2" charset="-78"/>
            </a:rPr>
            <a:t>مقایسه رشد کل هزین</a:t>
          </a:r>
          <a:r>
            <a:rPr lang="fa-IR" sz="1800" baseline="0">
              <a:cs typeface="B Titr" pitchFamily="2" charset="-78"/>
            </a:rPr>
            <a:t>ه های سلامت و پرداخت مستقیم از جیب به قیمت جاری</a:t>
          </a:r>
          <a:endParaRPr lang="fa-IR" sz="1800">
            <a:cs typeface="B Titr"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6EB027F-5A09-466A-91F2-7A2A7EA83982}" type="datetimeFigureOut">
              <a:rPr lang="fa-IR" smtClean="0"/>
              <a:pPr/>
              <a:t>12/04/1437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8436B0-9BCE-4F69-82EA-D9A3913ED06B}"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baseline="0" dirty="0" smtClean="0">
                <a:solidFill>
                  <a:schemeClr val="tx1"/>
                </a:solidFill>
                <a:latin typeface="+mn-lt"/>
                <a:ea typeface="+mn-ea"/>
                <a:cs typeface="+mn-cs"/>
              </a:rPr>
              <a:t>از چندین دهه قبل، تلاش برای گسترش پوشش همگانی سلامت، به عنوان مجموع های از اصلاحات سیاستی، در بسیاری از کشورها آغاز شده است و شواهد متعددی نیز مبنی بر میزان حصول هر یک از کشورها به اهداف مورد نظر و اقدامات و تصمیمهای سیاسی آنها حاصل شده است. تجربه اصلاحات در کشورهایی همچون تایلند، چین، کره جنوبی و ترکیه، درسهای با ارزشی در مورد چگونگی دستیابی به پوشش همگانی سلامت فراهم میکند.</a:t>
            </a:r>
            <a:endParaRPr lang="fa-IR" dirty="0"/>
          </a:p>
        </p:txBody>
      </p:sp>
      <p:sp>
        <p:nvSpPr>
          <p:cNvPr id="4" name="Slide Number Placeholder 3"/>
          <p:cNvSpPr>
            <a:spLocks noGrp="1"/>
          </p:cNvSpPr>
          <p:nvPr>
            <p:ph type="sldNum" sz="quarter" idx="10"/>
          </p:nvPr>
        </p:nvSpPr>
        <p:spPr/>
        <p:txBody>
          <a:bodyPr/>
          <a:lstStyle/>
          <a:p>
            <a:fld id="{498436B0-9BCE-4F69-82EA-D9A3913ED06B}" type="slidenum">
              <a:rPr lang="fa-IR" smtClean="0"/>
              <a:pPr/>
              <a:t>11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28</a:t>
            </a:fld>
            <a:endParaRPr lang="en-US"/>
          </a:p>
        </p:txBody>
      </p:sp>
    </p:spTree>
    <p:extLst>
      <p:ext uri="{BB962C8B-B14F-4D97-AF65-F5344CB8AC3E}">
        <p14:creationId xmlns:p14="http://schemas.microsoft.com/office/powerpoint/2010/main" xmlns="" val="42441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29</a:t>
            </a:fld>
            <a:endParaRPr lang="en-US"/>
          </a:p>
        </p:txBody>
      </p:sp>
    </p:spTree>
    <p:extLst>
      <p:ext uri="{BB962C8B-B14F-4D97-AF65-F5344CB8AC3E}">
        <p14:creationId xmlns:p14="http://schemas.microsoft.com/office/powerpoint/2010/main" xmlns="" val="54562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30</a:t>
            </a:fld>
            <a:endParaRPr lang="en-US"/>
          </a:p>
        </p:txBody>
      </p:sp>
    </p:spTree>
    <p:extLst>
      <p:ext uri="{BB962C8B-B14F-4D97-AF65-F5344CB8AC3E}">
        <p14:creationId xmlns:p14="http://schemas.microsoft.com/office/powerpoint/2010/main" xmlns="" val="297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در واقع، همان گونه که حساب هاي ملي اقتصادي كه از طریق هزينه يا مجموعه اي از منابع مالي و مصارف محاسبه مي شوند، اطلاعاتي را در مورد ارزش كل محصول به قيمت بازار در طول يك دوره مالي معین فراهم مي نمايد، حساب هاي ملي سلامت نیز به عنوان بخشي از حساب هاي ملي كشور در سطح كلان، اطلاعاتي را در مورد ارزش كل خدمات بخش سلامت و نتايج عملكرد ها و سهم بخش هاي دولتي و خصوصي و زير مجموعه هاي عملياتي آن ها از مجموع منابع و مصارف مالي بخش و هم چنین دريافت ها و پرداخت ها و ساير اجزاي هزينه ای در سطح ملي و بخشی را به دست مي دهد. اين اطلاعات هنگامي كه در طی يك دوره چند ساله مطالعاتی از نوع سري زماني در سطح كلان اقتصادي و بخشي جمع آوری گردد، امكان تحليل عملكردها و تاثير پذيري بخش سلامت از عوامل سياست گذاري و يا ايجاد كننده نوسانات در سطح ملي و بخشی را فراهم می آورد. </a:t>
            </a:r>
            <a:endParaRPr lang="en-US" dirty="0" smtClean="0"/>
          </a:p>
          <a:p>
            <a:endParaRPr lang="fa-IR" dirty="0"/>
          </a:p>
        </p:txBody>
      </p:sp>
      <p:sp>
        <p:nvSpPr>
          <p:cNvPr id="4" name="Slide Number Placeholder 3"/>
          <p:cNvSpPr>
            <a:spLocks noGrp="1"/>
          </p:cNvSpPr>
          <p:nvPr>
            <p:ph type="sldNum" sz="quarter" idx="10"/>
          </p:nvPr>
        </p:nvSpPr>
        <p:spPr/>
        <p:txBody>
          <a:bodyPr/>
          <a:lstStyle/>
          <a:p>
            <a:fld id="{498436B0-9BCE-4F69-82EA-D9A3913ED06B}" type="slidenum">
              <a:rPr lang="fa-IR" smtClean="0"/>
              <a:pPr/>
              <a:t>32</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 هر يك از بخش هاي نهادي، دولت، خانوار، مؤسسات غير انتفاعي، شركت ها و کمک های خارجی به عنوان تأمين كننده هزينه هاي بهداشتي و درماني به چه ميزان در اين بخش هزينه كرده اند</a:t>
            </a:r>
          </a:p>
          <a:p>
            <a:r>
              <a:rPr lang="fa-IR" dirty="0" smtClean="0"/>
              <a:t> اين منابع جهت دست یابی به اهداف در اختيار كداميك از ارایه كنندگان خدمات بهداشتي و درماني از قبيل سازمان تأمين اجتماعي، سازمان بيمه خدمات درماني، وزارت بهداشت و درمان. . . قرار گرفته است و </a:t>
            </a:r>
          </a:p>
          <a:p>
            <a:r>
              <a:rPr lang="fa-IR" dirty="0" smtClean="0"/>
              <a:t>به چه مصارفي رسيده است</a:t>
            </a:r>
            <a:endParaRPr lang="fa-IR" dirty="0"/>
          </a:p>
        </p:txBody>
      </p:sp>
      <p:sp>
        <p:nvSpPr>
          <p:cNvPr id="4" name="Slide Number Placeholder 3"/>
          <p:cNvSpPr>
            <a:spLocks noGrp="1"/>
          </p:cNvSpPr>
          <p:nvPr>
            <p:ph type="sldNum" sz="quarter" idx="10"/>
          </p:nvPr>
        </p:nvSpPr>
        <p:spPr/>
        <p:txBody>
          <a:bodyPr/>
          <a:lstStyle/>
          <a:p>
            <a:fld id="{498436B0-9BCE-4F69-82EA-D9A3913ED06B}" type="slidenum">
              <a:rPr lang="fa-IR" smtClean="0"/>
              <a:pPr/>
              <a:t>33</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smtClean="0">
              <a:cs typeface="B Nazanin" pitchFamily="2" charset="-78"/>
            </a:endParaRPr>
          </a:p>
        </p:txBody>
      </p:sp>
      <p:sp>
        <p:nvSpPr>
          <p:cNvPr id="4" name="Slide Number Placeholder 3"/>
          <p:cNvSpPr>
            <a:spLocks noGrp="1"/>
          </p:cNvSpPr>
          <p:nvPr>
            <p:ph type="sldNum" sz="quarter" idx="10"/>
          </p:nvPr>
        </p:nvSpPr>
        <p:spPr/>
        <p:txBody>
          <a:bodyPr/>
          <a:lstStyle/>
          <a:p>
            <a:fld id="{498436B0-9BCE-4F69-82EA-D9A3913ED06B}" type="slidenum">
              <a:rPr lang="fa-IR" smtClean="0"/>
              <a:pPr/>
              <a:t>34</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912AB8-AF59-479A-9B6F-DB9EDE70A591}" type="slidenum">
              <a:rPr lang="fa-IR" smtClean="0">
                <a:solidFill>
                  <a:prstClr val="black"/>
                </a:solidFill>
              </a:rPr>
              <a:pPr>
                <a:defRPr/>
              </a:pPr>
              <a:t>35</a:t>
            </a:fld>
            <a:endParaRPr lang="fa-I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98436B0-9BCE-4F69-82EA-D9A3913ED06B}" type="slidenum">
              <a:rPr lang="fa-IR" smtClean="0"/>
              <a:pPr/>
              <a:t>53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19</a:t>
            </a:fld>
            <a:endParaRPr lang="en-US"/>
          </a:p>
        </p:txBody>
      </p:sp>
    </p:spTree>
    <p:extLst>
      <p:ext uri="{BB962C8B-B14F-4D97-AF65-F5344CB8AC3E}">
        <p14:creationId xmlns:p14="http://schemas.microsoft.com/office/powerpoint/2010/main" xmlns="" val="274611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20</a:t>
            </a:fld>
            <a:endParaRPr lang="en-US"/>
          </a:p>
        </p:txBody>
      </p:sp>
    </p:spTree>
    <p:extLst>
      <p:ext uri="{BB962C8B-B14F-4D97-AF65-F5344CB8AC3E}">
        <p14:creationId xmlns:p14="http://schemas.microsoft.com/office/powerpoint/2010/main" xmlns="" val="274611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21</a:t>
            </a:fld>
            <a:endParaRPr lang="en-US"/>
          </a:p>
        </p:txBody>
      </p:sp>
    </p:spTree>
    <p:extLst>
      <p:ext uri="{BB962C8B-B14F-4D97-AF65-F5344CB8AC3E}">
        <p14:creationId xmlns:p14="http://schemas.microsoft.com/office/powerpoint/2010/main" xmlns="" val="271530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23</a:t>
            </a:fld>
            <a:endParaRPr lang="en-US"/>
          </a:p>
        </p:txBody>
      </p:sp>
    </p:spTree>
    <p:extLst>
      <p:ext uri="{BB962C8B-B14F-4D97-AF65-F5344CB8AC3E}">
        <p14:creationId xmlns:p14="http://schemas.microsoft.com/office/powerpoint/2010/main" xmlns="" val="205469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24</a:t>
            </a:fld>
            <a:endParaRPr lang="en-US"/>
          </a:p>
        </p:txBody>
      </p:sp>
    </p:spTree>
    <p:extLst>
      <p:ext uri="{BB962C8B-B14F-4D97-AF65-F5344CB8AC3E}">
        <p14:creationId xmlns:p14="http://schemas.microsoft.com/office/powerpoint/2010/main" xmlns="" val="67009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25</a:t>
            </a:fld>
            <a:endParaRPr lang="en-US"/>
          </a:p>
        </p:txBody>
      </p:sp>
    </p:spTree>
    <p:extLst>
      <p:ext uri="{BB962C8B-B14F-4D97-AF65-F5344CB8AC3E}">
        <p14:creationId xmlns:p14="http://schemas.microsoft.com/office/powerpoint/2010/main" xmlns="" val="183490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8CAF9-28F2-471E-9DF1-5F8E87C61301}" type="slidenum">
              <a:rPr lang="en-US" smtClean="0"/>
              <a:pPr/>
              <a:t>26</a:t>
            </a:fld>
            <a:endParaRPr lang="en-US"/>
          </a:p>
        </p:txBody>
      </p:sp>
    </p:spTree>
    <p:extLst>
      <p:ext uri="{BB962C8B-B14F-4D97-AF65-F5344CB8AC3E}">
        <p14:creationId xmlns:p14="http://schemas.microsoft.com/office/powerpoint/2010/main" xmlns="" val="203251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48CAF9-28F2-471E-9DF1-5F8E87C61301}" type="slidenum">
              <a:rPr lang="en-US" smtClean="0"/>
              <a:pPr/>
              <a:t>27</a:t>
            </a:fld>
            <a:endParaRPr lang="en-US"/>
          </a:p>
        </p:txBody>
      </p:sp>
    </p:spTree>
    <p:extLst>
      <p:ext uri="{BB962C8B-B14F-4D97-AF65-F5344CB8AC3E}">
        <p14:creationId xmlns:p14="http://schemas.microsoft.com/office/powerpoint/2010/main" xmlns="" val="59857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7172" name="Rectangle 4"/>
          <p:cNvSpPr>
            <a:spLocks noGrp="1" noChangeArrowheads="1"/>
          </p:cNvSpPr>
          <p:nvPr>
            <p:ph type="dt" sz="quarter" idx="2"/>
          </p:nvPr>
        </p:nvSpPr>
        <p:spPr/>
        <p:txBody>
          <a:bodyPr/>
          <a:lstStyle>
            <a:lvl1pPr>
              <a:defRPr/>
            </a:lvl1pPr>
          </a:lstStyle>
          <a:p>
            <a:fld id="{01BCD72E-B4A1-4B3E-BA34-08904101A0AB}" type="datetime8">
              <a:rPr lang="fa-IR" smtClean="0"/>
              <a:pPr/>
              <a:t>سپتامبر 6، 16</a:t>
            </a:fld>
            <a:endParaRPr lang="fa-IR"/>
          </a:p>
        </p:txBody>
      </p:sp>
      <p:sp>
        <p:nvSpPr>
          <p:cNvPr id="7173" name="Rectangle 5"/>
          <p:cNvSpPr>
            <a:spLocks noGrp="1" noChangeArrowheads="1"/>
          </p:cNvSpPr>
          <p:nvPr>
            <p:ph type="ftr" sz="quarter" idx="3"/>
          </p:nvPr>
        </p:nvSpPr>
        <p:spPr/>
        <p:txBody>
          <a:bodyPr/>
          <a:lstStyle>
            <a:lvl1pPr>
              <a:defRPr/>
            </a:lvl1pPr>
          </a:lstStyle>
          <a:p>
            <a:r>
              <a:rPr lang="fa-IR" smtClean="0"/>
              <a:t>همایش معاونین توسعه - شهریور 95</a:t>
            </a:r>
            <a:endParaRPr lang="fa-IR"/>
          </a:p>
        </p:txBody>
      </p:sp>
      <p:sp>
        <p:nvSpPr>
          <p:cNvPr id="7174" name="Rectangle 6"/>
          <p:cNvSpPr>
            <a:spLocks noGrp="1" noChangeArrowheads="1"/>
          </p:cNvSpPr>
          <p:nvPr>
            <p:ph type="sldNum" sz="quarter" idx="4"/>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FFC1CF7A-CEC8-41F4-A238-BA96EFDC5473}" type="datetime8">
              <a:rPr lang="fa-IR" smtClean="0"/>
              <a:pPr/>
              <a:t>سپتامبر 6، 16</a:t>
            </a:fld>
            <a:endParaRPr lang="fa-IR"/>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6" name="Slide Number Placeholder 5"/>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hart Placeholder 3"/>
          <p:cNvSpPr>
            <a:spLocks noGrp="1"/>
          </p:cNvSpPr>
          <p:nvPr>
            <p:ph type="chart" sz="half" idx="2"/>
          </p:nvPr>
        </p:nvSpPr>
        <p:spPr>
          <a:xfrm>
            <a:off x="4648200" y="1600200"/>
            <a:ext cx="4038600" cy="4525963"/>
          </a:xfrm>
        </p:spPr>
        <p:txBody>
          <a:bodyPr/>
          <a:lstStyle/>
          <a:p>
            <a:pPr lvl="0"/>
            <a:r>
              <a:rPr lang="en-US" noProof="0" smtClean="0"/>
              <a:t>Click icon to add chart</a:t>
            </a:r>
            <a:endParaRPr lang="fa-IR" noProof="0" smtClean="0"/>
          </a:p>
        </p:txBody>
      </p:sp>
      <p:sp>
        <p:nvSpPr>
          <p:cNvPr id="5" name="Rectangle 2"/>
          <p:cNvSpPr>
            <a:spLocks noGrp="1" noChangeArrowheads="1"/>
          </p:cNvSpPr>
          <p:nvPr>
            <p:ph type="dt" sz="half" idx="10"/>
          </p:nvPr>
        </p:nvSpPr>
        <p:spPr>
          <a:ln/>
        </p:spPr>
        <p:txBody>
          <a:bodyPr/>
          <a:lstStyle>
            <a:lvl1pPr>
              <a:defRPr/>
            </a:lvl1pPr>
          </a:lstStyle>
          <a:p>
            <a:fld id="{21C83C27-5C8C-40B9-8496-BBA29A4A14E1}" type="datetime8">
              <a:rPr lang="fa-IR" smtClean="0"/>
              <a:pPr/>
              <a:t>سپتامبر 6، 16</a:t>
            </a:fld>
            <a:endParaRPr lang="fa-IR"/>
          </a:p>
        </p:txBody>
      </p:sp>
      <p:sp>
        <p:nvSpPr>
          <p:cNvPr id="6"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7"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endParaRPr lang="fa-IR" noProof="0" smtClean="0"/>
          </a:p>
        </p:txBody>
      </p:sp>
      <p:sp>
        <p:nvSpPr>
          <p:cNvPr id="4" name="Rectangle 2"/>
          <p:cNvSpPr>
            <a:spLocks noGrp="1" noChangeArrowheads="1"/>
          </p:cNvSpPr>
          <p:nvPr>
            <p:ph type="dt" sz="half" idx="10"/>
          </p:nvPr>
        </p:nvSpPr>
        <p:spPr>
          <a:ln/>
        </p:spPr>
        <p:txBody>
          <a:bodyPr/>
          <a:lstStyle>
            <a:lvl1pPr>
              <a:defRPr/>
            </a:lvl1pPr>
          </a:lstStyle>
          <a:p>
            <a:fld id="{B53AE337-30EB-4973-A8DF-E3C04836A739}"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530725"/>
          </a:xfrm>
        </p:spPr>
        <p:txBody>
          <a:bodyPr/>
          <a:lstStyle/>
          <a:p>
            <a:pPr lvl="0"/>
            <a:r>
              <a:rPr lang="en-US" noProof="0" smtClean="0"/>
              <a:t>Click icon to add SmartArt graphic</a:t>
            </a:r>
            <a:endParaRPr lang="fa-IR" noProof="0" smtClean="0"/>
          </a:p>
        </p:txBody>
      </p:sp>
      <p:sp>
        <p:nvSpPr>
          <p:cNvPr id="4" name="Rectangle 2"/>
          <p:cNvSpPr>
            <a:spLocks noGrp="1" noChangeArrowheads="1"/>
          </p:cNvSpPr>
          <p:nvPr>
            <p:ph type="dt" sz="half" idx="10"/>
          </p:nvPr>
        </p:nvSpPr>
        <p:spPr>
          <a:ln/>
        </p:spPr>
        <p:txBody>
          <a:bodyPr/>
          <a:lstStyle>
            <a:lvl1pPr>
              <a:defRPr/>
            </a:lvl1pPr>
          </a:lstStyle>
          <a:p>
            <a:fld id="{0D61BEE2-8752-48C0-9B1A-88A653B4935F}"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
          <p:cNvSpPr>
            <a:spLocks noGrp="1" noChangeArrowheads="1"/>
          </p:cNvSpPr>
          <p:nvPr>
            <p:ph type="dt" sz="half" idx="10"/>
          </p:nvPr>
        </p:nvSpPr>
        <p:spPr>
          <a:ln/>
        </p:spPr>
        <p:txBody>
          <a:bodyPr/>
          <a:lstStyle>
            <a:lvl1pPr>
              <a:defRPr/>
            </a:lvl1pPr>
          </a:lstStyle>
          <a:p>
            <a:fld id="{B93868E1-DDF4-43F4-89E0-77025F7DD95C}" type="datetime8">
              <a:rPr lang="fa-IR" smtClean="0"/>
              <a:pPr/>
              <a:t>سپتامبر 6، 16</a:t>
            </a:fld>
            <a:endParaRPr lang="fa-IR"/>
          </a:p>
        </p:txBody>
      </p:sp>
      <p:sp>
        <p:nvSpPr>
          <p:cNvPr id="4"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5"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3610A86-7D21-4342-8DE1-29D62A19B874}"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1AD5BD9-9B48-429B-90CF-19EA6387FABA}"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BB86F-A116-4174-BBE3-72684B560EAB}"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BEC5FD2-BE0F-4918-A0F8-486BA4D27F9E}" type="datetime8">
              <a:rPr lang="fa-IR" smtClean="0">
                <a:solidFill>
                  <a:prstClr val="black">
                    <a:tint val="75000"/>
                  </a:prstClr>
                </a:solidFill>
              </a:rPr>
              <a:pPr/>
              <a:t>سپتامبر 6، 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2B0F2F6-6583-44FA-B3B7-314C34C1607C}" type="datetime8">
              <a:rPr lang="fa-IR" smtClean="0">
                <a:solidFill>
                  <a:prstClr val="black">
                    <a:tint val="75000"/>
                  </a:prstClr>
                </a:solidFill>
              </a:rPr>
              <a:pPr/>
              <a:t>سپتامبر 6، 16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495E54-2C98-42FC-9B19-8446BAB3B711}" type="datetime8">
              <a:rPr lang="fa-IR" smtClean="0">
                <a:solidFill>
                  <a:prstClr val="black">
                    <a:tint val="75000"/>
                  </a:prstClr>
                </a:solidFill>
              </a:rPr>
              <a:pPr/>
              <a:t>سپتامبر 6، 16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3E27514-A8AF-4147-942A-8646647846E4}" type="datetime8">
              <a:rPr lang="fa-IR" smtClean="0"/>
              <a:pPr/>
              <a:t>سپتامبر 6، 16</a:t>
            </a:fld>
            <a:endParaRPr lang="fa-IR"/>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6" name="Slide Number Placeholder 5"/>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5ED57-CCD5-456F-A027-CC03B28D0512}" type="datetime8">
              <a:rPr lang="fa-IR" smtClean="0">
                <a:solidFill>
                  <a:prstClr val="black">
                    <a:tint val="75000"/>
                  </a:prstClr>
                </a:solidFill>
              </a:rPr>
              <a:pPr/>
              <a:t>سپتامبر 6، 16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4FE74-A224-4A7C-B951-7616DE6041B8}" type="datetime8">
              <a:rPr lang="fa-IR" smtClean="0">
                <a:solidFill>
                  <a:prstClr val="black">
                    <a:tint val="75000"/>
                  </a:prstClr>
                </a:solidFill>
              </a:rPr>
              <a:pPr/>
              <a:t>سپتامبر 6، 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6B2CB-4B36-4BF0-B6DC-A6AB244A7F04}" type="datetime8">
              <a:rPr lang="fa-IR" smtClean="0">
                <a:solidFill>
                  <a:prstClr val="black">
                    <a:tint val="75000"/>
                  </a:prstClr>
                </a:solidFill>
              </a:rPr>
              <a:pPr/>
              <a:t>سپتامبر 6، 16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8D3DF77-B49E-4CC1-AEB9-295CA0135D1B}"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6AFD08-AB51-4A3B-84B4-57370BC6BB93}"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32892E7-FC60-4157-B8BE-61B9D139DE50}" type="datetime8">
              <a:rPr lang="fa-IR" smtClean="0"/>
              <a:pPr/>
              <a:t>سپتامبر 6، 16</a:t>
            </a:fld>
            <a:endParaRPr lang="fa-I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fa-I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71513"/>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228600" y="1143000"/>
            <a:ext cx="4229100" cy="5248275"/>
          </a:xfrm>
        </p:spPr>
        <p:txBody>
          <a:bodyPr/>
          <a:lstStyle/>
          <a:p>
            <a:pPr lvl="0"/>
            <a:endParaRPr lang="fa-IR" noProof="0"/>
          </a:p>
        </p:txBody>
      </p:sp>
      <p:sp>
        <p:nvSpPr>
          <p:cNvPr id="4" name="Text Placeholder 3"/>
          <p:cNvSpPr>
            <a:spLocks noGrp="1"/>
          </p:cNvSpPr>
          <p:nvPr>
            <p:ph type="body" sz="half" idx="2"/>
          </p:nvPr>
        </p:nvSpPr>
        <p:spPr>
          <a:xfrm>
            <a:off x="4610100" y="1143000"/>
            <a:ext cx="42291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fld id="{C590CF9C-66A3-4513-B93C-903FB4C86FD0}" type="datetime8">
              <a:rPr lang="fa-IR" smtClean="0"/>
              <a:pPr>
                <a:defRPr/>
              </a:pPr>
              <a:t>سپتامبر 6، 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63C1460-178F-47AA-A7FC-20FB8145ED5C}"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914400" y="1524000"/>
            <a:ext cx="7623175" cy="1752600"/>
          </a:xfrm>
        </p:spPr>
        <p:txBody>
          <a:bodyPr/>
          <a:lstStyle>
            <a:lvl1pPr>
              <a:defRPr/>
            </a:lvl1pPr>
          </a:lstStyle>
          <a:p>
            <a:r>
              <a:rPr lang="en-US" altLang="en-US" smtClean="0"/>
              <a:t>Click to edit Master title style</a:t>
            </a:r>
            <a:endParaRPr lang="en-US" altLang="en-US"/>
          </a:p>
        </p:txBody>
      </p:sp>
      <p:sp>
        <p:nvSpPr>
          <p:cNvPr id="195587"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195588" name="Rectangle 4"/>
          <p:cNvSpPr>
            <a:spLocks noGrp="1" noChangeArrowheads="1"/>
          </p:cNvSpPr>
          <p:nvPr>
            <p:ph type="dt" sz="half" idx="2"/>
          </p:nvPr>
        </p:nvSpPr>
        <p:spPr/>
        <p:txBody>
          <a:bodyPr/>
          <a:lstStyle>
            <a:lvl1pPr>
              <a:defRPr/>
            </a:lvl1pPr>
          </a:lstStyle>
          <a:p>
            <a:fld id="{370223EF-A74D-42DC-89D8-384B00FF0F07}" type="datetime8">
              <a:rPr lang="fa-IR" altLang="en-US" smtClean="0"/>
              <a:pPr/>
              <a:t>سپتامبر 6، 16</a:t>
            </a:fld>
            <a:endParaRPr lang="en-US" altLang="en-US"/>
          </a:p>
        </p:txBody>
      </p:sp>
      <p:sp>
        <p:nvSpPr>
          <p:cNvPr id="195589" name="Rectangle 5"/>
          <p:cNvSpPr>
            <a:spLocks noGrp="1" noChangeArrowheads="1"/>
          </p:cNvSpPr>
          <p:nvPr>
            <p:ph type="ftr" sz="quarter" idx="3"/>
          </p:nvPr>
        </p:nvSpPr>
        <p:spPr>
          <a:xfrm>
            <a:off x="3124200" y="6243638"/>
            <a:ext cx="2895600" cy="457200"/>
          </a:xfrm>
        </p:spPr>
        <p:txBody>
          <a:bodyPr/>
          <a:lstStyle>
            <a:lvl1pPr>
              <a:defRPr/>
            </a:lvl1pPr>
          </a:lstStyle>
          <a:p>
            <a:r>
              <a:rPr lang="fa-IR" altLang="en-US" smtClean="0"/>
              <a:t>همایش معاونین توسعه - شهریور 95</a:t>
            </a:r>
            <a:endParaRPr lang="en-US" altLang="en-US"/>
          </a:p>
        </p:txBody>
      </p:sp>
      <p:sp>
        <p:nvSpPr>
          <p:cNvPr id="195590" name="Rectangle 6"/>
          <p:cNvSpPr>
            <a:spLocks noGrp="1" noChangeArrowheads="1"/>
          </p:cNvSpPr>
          <p:nvPr>
            <p:ph type="sldNum" sz="quarter" idx="4"/>
          </p:nvPr>
        </p:nvSpPr>
        <p:spPr/>
        <p:txBody>
          <a:bodyPr/>
          <a:lstStyle>
            <a:lvl1pPr>
              <a:defRPr/>
            </a:lvl1pPr>
          </a:lstStyle>
          <a:p>
            <a:fld id="{8886C156-9F7B-45CF-9986-A0E408D0700E}" type="slidenum">
              <a:rPr lang="ar-SA" altLang="en-US"/>
              <a:pPr/>
              <a:t>‹#›</a:t>
            </a:fld>
            <a:endParaRPr lang="en-US" altLang="en-US"/>
          </a:p>
        </p:txBody>
      </p:sp>
      <p:sp>
        <p:nvSpPr>
          <p:cNvPr id="19559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fa-IR"/>
          </a:p>
        </p:txBody>
      </p:sp>
      <p:sp>
        <p:nvSpPr>
          <p:cNvPr id="19559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fa-I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37EAF8F4-3B1A-4DF9-A676-3AFFD1208632}" type="datetime8">
              <a:rPr lang="fa-IR" altLang="en-US" smtClean="0"/>
              <a:pPr/>
              <a:t>سپتامبر 6، 16</a:t>
            </a:fld>
            <a:endParaRPr lang="en-US" altLang="en-US"/>
          </a:p>
        </p:txBody>
      </p:sp>
      <p:sp>
        <p:nvSpPr>
          <p:cNvPr id="5" name="Footer Placeholder 4"/>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6" name="Slide Number Placeholder 5"/>
          <p:cNvSpPr>
            <a:spLocks noGrp="1"/>
          </p:cNvSpPr>
          <p:nvPr>
            <p:ph type="sldNum" sz="quarter" idx="12"/>
          </p:nvPr>
        </p:nvSpPr>
        <p:spPr/>
        <p:txBody>
          <a:bodyPr/>
          <a:lstStyle>
            <a:lvl1pPr>
              <a:defRPr/>
            </a:lvl1pPr>
          </a:lstStyle>
          <a:p>
            <a:fld id="{5E2FF202-A00A-4B2C-A3A5-FB810E0DAC76}" type="slidenum">
              <a:rPr lang="ar-SA"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496CFAC-37D4-4C9A-85B3-825547350F9B}" type="datetime8">
              <a:rPr lang="fa-IR" altLang="en-US" smtClean="0"/>
              <a:pPr/>
              <a:t>سپتامبر 6، 16</a:t>
            </a:fld>
            <a:endParaRPr lang="en-US" altLang="en-US"/>
          </a:p>
        </p:txBody>
      </p:sp>
      <p:sp>
        <p:nvSpPr>
          <p:cNvPr id="5" name="Footer Placeholder 4"/>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6" name="Slide Number Placeholder 5"/>
          <p:cNvSpPr>
            <a:spLocks noGrp="1"/>
          </p:cNvSpPr>
          <p:nvPr>
            <p:ph type="sldNum" sz="quarter" idx="12"/>
          </p:nvPr>
        </p:nvSpPr>
        <p:spPr/>
        <p:txBody>
          <a:bodyPr/>
          <a:lstStyle>
            <a:lvl1pPr>
              <a:defRPr/>
            </a:lvl1pPr>
          </a:lstStyle>
          <a:p>
            <a:fld id="{4A3B93D8-DD27-44AA-8AF5-F8355C79143F}" type="slidenum">
              <a:rPr lang="ar-SA"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685703C6-8845-4A4D-951A-B4D9AD240FC1}" type="datetime8">
              <a:rPr lang="fa-IR" altLang="en-US" smtClean="0"/>
              <a:pPr/>
              <a:t>سپتامبر 6، 16</a:t>
            </a:fld>
            <a:endParaRPr lang="en-US" altLang="en-US"/>
          </a:p>
        </p:txBody>
      </p:sp>
      <p:sp>
        <p:nvSpPr>
          <p:cNvPr id="6" name="Footer Placeholder 5"/>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7" name="Slide Number Placeholder 6"/>
          <p:cNvSpPr>
            <a:spLocks noGrp="1"/>
          </p:cNvSpPr>
          <p:nvPr>
            <p:ph type="sldNum" sz="quarter" idx="12"/>
          </p:nvPr>
        </p:nvSpPr>
        <p:spPr/>
        <p:txBody>
          <a:bodyPr/>
          <a:lstStyle>
            <a:lvl1pPr>
              <a:defRPr/>
            </a:lvl1pPr>
          </a:lstStyle>
          <a:p>
            <a:fld id="{C0A05330-5C87-4D11-8E04-D088B7605276}" type="slidenum">
              <a:rPr lang="ar-SA"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3A5443C3-32DE-4AD5-B2D0-80C465A22F13}" type="datetime8">
              <a:rPr lang="fa-IR" altLang="en-US" smtClean="0"/>
              <a:pPr/>
              <a:t>سپتامبر 6، 16</a:t>
            </a:fld>
            <a:endParaRPr lang="en-US" altLang="en-US"/>
          </a:p>
        </p:txBody>
      </p:sp>
      <p:sp>
        <p:nvSpPr>
          <p:cNvPr id="8" name="Footer Placeholder 7"/>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9" name="Slide Number Placeholder 8"/>
          <p:cNvSpPr>
            <a:spLocks noGrp="1"/>
          </p:cNvSpPr>
          <p:nvPr>
            <p:ph type="sldNum" sz="quarter" idx="12"/>
          </p:nvPr>
        </p:nvSpPr>
        <p:spPr/>
        <p:txBody>
          <a:bodyPr/>
          <a:lstStyle>
            <a:lvl1pPr>
              <a:defRPr/>
            </a:lvl1pPr>
          </a:lstStyle>
          <a:p>
            <a:fld id="{14C86931-0B13-4EC5-8332-229F7D39DFD8}" type="slidenum">
              <a:rPr lang="ar-SA"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224A70DD-5BE5-4D88-A452-1EADB60C593F}" type="datetime8">
              <a:rPr lang="fa-IR" altLang="en-US" smtClean="0"/>
              <a:pPr/>
              <a:t>سپتامبر 6، 16</a:t>
            </a:fld>
            <a:endParaRPr lang="en-US" altLang="en-US"/>
          </a:p>
        </p:txBody>
      </p:sp>
      <p:sp>
        <p:nvSpPr>
          <p:cNvPr id="4" name="Footer Placeholder 3"/>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5" name="Slide Number Placeholder 4"/>
          <p:cNvSpPr>
            <a:spLocks noGrp="1"/>
          </p:cNvSpPr>
          <p:nvPr>
            <p:ph type="sldNum" sz="quarter" idx="12"/>
          </p:nvPr>
        </p:nvSpPr>
        <p:spPr/>
        <p:txBody>
          <a:bodyPr/>
          <a:lstStyle>
            <a:lvl1pPr>
              <a:defRPr/>
            </a:lvl1pPr>
          </a:lstStyle>
          <a:p>
            <a:fld id="{5A1205F9-7B02-4618-A967-D4C0EB04911E}" type="slidenum">
              <a:rPr lang="ar-SA"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33768FFC-D950-40D9-BEF8-F56DAA6FAF91}" type="datetime8">
              <a:rPr lang="fa-IR" smtClean="0"/>
              <a:pPr/>
              <a:t>سپتامبر 6، 16</a:t>
            </a:fld>
            <a:endParaRPr lang="fa-IR"/>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6" name="Slide Number Placeholder 5"/>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228211-3696-4C9D-91D5-8B701D235910}" type="datetime8">
              <a:rPr lang="fa-IR" altLang="en-US" smtClean="0"/>
              <a:pPr/>
              <a:t>سپتامبر 6، 16</a:t>
            </a:fld>
            <a:endParaRPr lang="en-US" altLang="en-US"/>
          </a:p>
        </p:txBody>
      </p:sp>
      <p:sp>
        <p:nvSpPr>
          <p:cNvPr id="3" name="Footer Placeholder 2"/>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4" name="Slide Number Placeholder 3"/>
          <p:cNvSpPr>
            <a:spLocks noGrp="1"/>
          </p:cNvSpPr>
          <p:nvPr>
            <p:ph type="sldNum" sz="quarter" idx="12"/>
          </p:nvPr>
        </p:nvSpPr>
        <p:spPr/>
        <p:txBody>
          <a:bodyPr/>
          <a:lstStyle>
            <a:lvl1pPr>
              <a:defRPr/>
            </a:lvl1pPr>
          </a:lstStyle>
          <a:p>
            <a:fld id="{E7585E58-5735-4032-A492-02D7B35F71EA}" type="slidenum">
              <a:rPr lang="ar-SA"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28F2DF-1567-45E0-B90B-427A4AA70C12}" type="datetime8">
              <a:rPr lang="fa-IR" altLang="en-US" smtClean="0"/>
              <a:pPr/>
              <a:t>سپتامبر 6، 16</a:t>
            </a:fld>
            <a:endParaRPr lang="en-US" altLang="en-US"/>
          </a:p>
        </p:txBody>
      </p:sp>
      <p:sp>
        <p:nvSpPr>
          <p:cNvPr id="6" name="Footer Placeholder 5"/>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7" name="Slide Number Placeholder 6"/>
          <p:cNvSpPr>
            <a:spLocks noGrp="1"/>
          </p:cNvSpPr>
          <p:nvPr>
            <p:ph type="sldNum" sz="quarter" idx="12"/>
          </p:nvPr>
        </p:nvSpPr>
        <p:spPr/>
        <p:txBody>
          <a:bodyPr/>
          <a:lstStyle>
            <a:lvl1pPr>
              <a:defRPr/>
            </a:lvl1pPr>
          </a:lstStyle>
          <a:p>
            <a:fld id="{0594127A-BB40-4286-AA6A-EF5659271B53}" type="slidenum">
              <a:rPr lang="ar-SA"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972139-19C8-40CD-96D9-67A3B23EB27E}" type="datetime8">
              <a:rPr lang="fa-IR" altLang="en-US" smtClean="0"/>
              <a:pPr/>
              <a:t>سپتامبر 6، 16</a:t>
            </a:fld>
            <a:endParaRPr lang="en-US" altLang="en-US"/>
          </a:p>
        </p:txBody>
      </p:sp>
      <p:sp>
        <p:nvSpPr>
          <p:cNvPr id="6" name="Footer Placeholder 5"/>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7" name="Slide Number Placeholder 6"/>
          <p:cNvSpPr>
            <a:spLocks noGrp="1"/>
          </p:cNvSpPr>
          <p:nvPr>
            <p:ph type="sldNum" sz="quarter" idx="12"/>
          </p:nvPr>
        </p:nvSpPr>
        <p:spPr/>
        <p:txBody>
          <a:bodyPr/>
          <a:lstStyle>
            <a:lvl1pPr>
              <a:defRPr/>
            </a:lvl1pPr>
          </a:lstStyle>
          <a:p>
            <a:fld id="{C6E7B82C-76DB-468C-B061-E7B433CD2F4C}" type="slidenum">
              <a:rPr lang="ar-SA"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7C1FFF0B-978C-41E1-A075-EBA37367961D}" type="datetime8">
              <a:rPr lang="fa-IR" altLang="en-US" smtClean="0"/>
              <a:pPr/>
              <a:t>سپتامبر 6، 16</a:t>
            </a:fld>
            <a:endParaRPr lang="en-US" altLang="en-US"/>
          </a:p>
        </p:txBody>
      </p:sp>
      <p:sp>
        <p:nvSpPr>
          <p:cNvPr id="5" name="Footer Placeholder 4"/>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6" name="Slide Number Placeholder 5"/>
          <p:cNvSpPr>
            <a:spLocks noGrp="1"/>
          </p:cNvSpPr>
          <p:nvPr>
            <p:ph type="sldNum" sz="quarter" idx="12"/>
          </p:nvPr>
        </p:nvSpPr>
        <p:spPr/>
        <p:txBody>
          <a:bodyPr/>
          <a:lstStyle>
            <a:lvl1pPr>
              <a:defRPr/>
            </a:lvl1pPr>
          </a:lstStyle>
          <a:p>
            <a:fld id="{54CBCE49-E31C-49CC-9C50-282C9B98C2FD}" type="slidenum">
              <a:rPr lang="ar-SA"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4263A3CD-4D80-4E4B-BE9D-5AFC2677A40C}" type="datetime8">
              <a:rPr lang="fa-IR" altLang="en-US" smtClean="0"/>
              <a:pPr/>
              <a:t>سپتامبر 6، 16</a:t>
            </a:fld>
            <a:endParaRPr lang="en-US" altLang="en-US"/>
          </a:p>
        </p:txBody>
      </p:sp>
      <p:sp>
        <p:nvSpPr>
          <p:cNvPr id="5" name="Footer Placeholder 4"/>
          <p:cNvSpPr>
            <a:spLocks noGrp="1"/>
          </p:cNvSpPr>
          <p:nvPr>
            <p:ph type="ftr" sz="quarter" idx="11"/>
          </p:nvPr>
        </p:nvSpPr>
        <p:spPr/>
        <p:txBody>
          <a:bodyPr/>
          <a:lstStyle>
            <a:lvl1pPr>
              <a:defRPr/>
            </a:lvl1pPr>
          </a:lstStyle>
          <a:p>
            <a:r>
              <a:rPr lang="fa-IR" altLang="en-US" smtClean="0"/>
              <a:t>همایش معاونین توسعه - شهریور 95</a:t>
            </a:r>
            <a:endParaRPr lang="en-US" altLang="en-US"/>
          </a:p>
        </p:txBody>
      </p:sp>
      <p:sp>
        <p:nvSpPr>
          <p:cNvPr id="6" name="Slide Number Placeholder 5"/>
          <p:cNvSpPr>
            <a:spLocks noGrp="1"/>
          </p:cNvSpPr>
          <p:nvPr>
            <p:ph type="sldNum" sz="quarter" idx="12"/>
          </p:nvPr>
        </p:nvSpPr>
        <p:spPr/>
        <p:txBody>
          <a:bodyPr/>
          <a:lstStyle>
            <a:lvl1pPr>
              <a:defRPr/>
            </a:lvl1pPr>
          </a:lstStyle>
          <a:p>
            <a:fld id="{D9988728-C146-48B9-92E2-6E1FB35E9607}" type="slidenum">
              <a:rPr lang="ar-SA"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457200" y="6243638"/>
            <a:ext cx="2133600" cy="457200"/>
          </a:xfrm>
        </p:spPr>
        <p:txBody>
          <a:bodyPr/>
          <a:lstStyle>
            <a:lvl1pPr>
              <a:defRPr/>
            </a:lvl1pPr>
          </a:lstStyle>
          <a:p>
            <a:fld id="{231B7EFE-D3CA-4919-868C-A8B73754824F}" type="datetime8">
              <a:rPr lang="fa-IR" altLang="en-US" smtClean="0"/>
              <a:pPr/>
              <a:t>سپتامبر 6، 16</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fa-IR" altLang="en-US" smtClean="0"/>
              <a:t>همایش معاونین توسعه - شهریور 95</a:t>
            </a:r>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2F91D3BB-2850-4CEE-9983-833C51414DE6}" type="slidenum">
              <a:rPr lang="ar-SA"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199683"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b="0">
                <a:latin typeface="Times New Roman" pitchFamily="18" charset="0"/>
                <a:cs typeface="Arial" pitchFamily="34" charset="0"/>
              </a:endParaRPr>
            </a:p>
          </p:txBody>
        </p:sp>
        <p:sp>
          <p:nvSpPr>
            <p:cNvPr id="199684"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b="0">
                <a:latin typeface="Times New Roman" pitchFamily="18" charset="0"/>
                <a:cs typeface="Arial" pitchFamily="34"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19968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fa-IR"/>
            </a:p>
          </p:txBody>
        </p:sp>
        <p:sp>
          <p:nvSpPr>
            <p:cNvPr id="19968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fa-IR"/>
            </a:p>
          </p:txBody>
        </p:sp>
      </p:grpSp>
      <p:sp>
        <p:nvSpPr>
          <p:cNvPr id="1996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199689" name="Rectangle 9"/>
          <p:cNvSpPr>
            <a:spLocks noGrp="1" noChangeArrowheads="1"/>
          </p:cNvSpPr>
          <p:nvPr>
            <p:ph type="dt" sz="quarter" idx="2"/>
          </p:nvPr>
        </p:nvSpPr>
        <p:spPr/>
        <p:txBody>
          <a:bodyPr/>
          <a:lstStyle>
            <a:lvl1pPr>
              <a:defRPr>
                <a:solidFill>
                  <a:schemeClr val="bg1"/>
                </a:solidFill>
              </a:defRPr>
            </a:lvl1pPr>
          </a:lstStyle>
          <a:p>
            <a:fld id="{994B52C3-57E2-4C3D-B533-EBE424B92361}" type="datetime8">
              <a:rPr lang="fa-IR" smtClean="0"/>
              <a:pPr/>
              <a:t>سپتامبر 6، 16</a:t>
            </a:fld>
            <a:endParaRPr lang="en-US"/>
          </a:p>
        </p:txBody>
      </p:sp>
      <p:sp>
        <p:nvSpPr>
          <p:cNvPr id="199690" name="Rectangle 10"/>
          <p:cNvSpPr>
            <a:spLocks noGrp="1" noChangeArrowheads="1"/>
          </p:cNvSpPr>
          <p:nvPr>
            <p:ph type="ftr" sz="quarter" idx="3"/>
          </p:nvPr>
        </p:nvSpPr>
        <p:spPr/>
        <p:txBody>
          <a:bodyPr/>
          <a:lstStyle>
            <a:lvl1pPr algn="r">
              <a:defRPr/>
            </a:lvl1pPr>
          </a:lstStyle>
          <a:p>
            <a:r>
              <a:rPr lang="fa-IR" smtClean="0"/>
              <a:t>همایش معاونین توسعه - شهریور 95</a:t>
            </a:r>
            <a:endParaRPr lang="en-US"/>
          </a:p>
        </p:txBody>
      </p:sp>
      <p:sp>
        <p:nvSpPr>
          <p:cNvPr id="199691" name="Rectangle 11"/>
          <p:cNvSpPr>
            <a:spLocks noGrp="1" noChangeArrowheads="1"/>
          </p:cNvSpPr>
          <p:nvPr>
            <p:ph type="sldNum" sz="quarter" idx="4"/>
          </p:nvPr>
        </p:nvSpPr>
        <p:spPr>
          <a:xfrm>
            <a:off x="76200" y="6248400"/>
            <a:ext cx="587375" cy="488950"/>
          </a:xfrm>
        </p:spPr>
        <p:txBody>
          <a:bodyPr anchorCtr="0"/>
          <a:lstStyle>
            <a:lvl1pPr>
              <a:defRPr/>
            </a:lvl1pPr>
          </a:lstStyle>
          <a:p>
            <a:fld id="{3397FADF-EC44-400D-8661-79F4CFB94C8D}" type="slidenum">
              <a:rPr lang="ar-SA"/>
              <a:pPr/>
              <a:t>‹#›</a:t>
            </a:fld>
            <a:endParaRPr lang="en-US"/>
          </a:p>
        </p:txBody>
      </p:sp>
      <p:sp>
        <p:nvSpPr>
          <p:cNvPr id="1996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5189B784-CC39-4D1D-8CB4-7352FCB5383A}"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1931449A-2481-4F4B-B10C-FC87D31C4F7F}" type="slidenum">
              <a:rPr lang="ar-SA"/>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6CFC6A-B13E-49C6-9545-1B12C2FF9270}"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8A4FF00A-0E17-45A6-9E76-8148EE5C25F6}" type="slidenum">
              <a:rPr lang="ar-SA"/>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BDE4E04A-8C10-4B4C-B6D9-1A1CCF09B208}"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25EC7A46-2007-4A26-8752-02FFD6B0C63C}"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E61B18-1329-4B4A-AA2A-2C0AABF4E86F}" type="datetime8">
              <a:rPr lang="fa-IR" smtClean="0"/>
              <a:pPr/>
              <a:t>سپتامبر 6، 16</a:t>
            </a:fld>
            <a:endParaRPr lang="fa-IR"/>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6" name="Slide Number Placeholder 5"/>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132F3DD9-8F82-4CCC-AA61-D4681F4A7C64}" type="datetime8">
              <a:rPr lang="fa-IR" smtClean="0"/>
              <a:pPr/>
              <a:t>سپتامبر 6، 16</a:t>
            </a:fld>
            <a:endParaRPr lang="en-US"/>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9" name="Slide Number Placeholder 8"/>
          <p:cNvSpPr>
            <a:spLocks noGrp="1"/>
          </p:cNvSpPr>
          <p:nvPr>
            <p:ph type="sldNum" sz="quarter" idx="12"/>
          </p:nvPr>
        </p:nvSpPr>
        <p:spPr/>
        <p:txBody>
          <a:bodyPr/>
          <a:lstStyle>
            <a:lvl1pPr>
              <a:defRPr/>
            </a:lvl1pPr>
          </a:lstStyle>
          <a:p>
            <a:fld id="{8691A5A8-C2FC-4C8E-B59A-2CFD5BB40CF1}" type="slidenum">
              <a:rPr lang="ar-SA"/>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B1AD2D9D-7BEE-4D5B-B401-08E1E1220B84}" type="datetime8">
              <a:rPr lang="fa-IR" smtClean="0"/>
              <a:pPr/>
              <a:t>سپتامبر 6، 16</a:t>
            </a:fld>
            <a:endParaRPr lang="en-US"/>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5" name="Slide Number Placeholder 4"/>
          <p:cNvSpPr>
            <a:spLocks noGrp="1"/>
          </p:cNvSpPr>
          <p:nvPr>
            <p:ph type="sldNum" sz="quarter" idx="12"/>
          </p:nvPr>
        </p:nvSpPr>
        <p:spPr/>
        <p:txBody>
          <a:bodyPr/>
          <a:lstStyle>
            <a:lvl1pPr>
              <a:defRPr/>
            </a:lvl1pPr>
          </a:lstStyle>
          <a:p>
            <a:fld id="{633A25C3-D91B-438C-ACC8-470AF2C581DB}" type="slidenum">
              <a:rPr lang="ar-SA"/>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51DAAC-AEAC-40C4-BA52-A8669674979C}" type="datetime8">
              <a:rPr lang="fa-IR" smtClean="0"/>
              <a:pPr/>
              <a:t>سپتامبر 6، 16</a:t>
            </a:fld>
            <a:endParaRPr lang="en-US"/>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4" name="Slide Number Placeholder 3"/>
          <p:cNvSpPr>
            <a:spLocks noGrp="1"/>
          </p:cNvSpPr>
          <p:nvPr>
            <p:ph type="sldNum" sz="quarter" idx="12"/>
          </p:nvPr>
        </p:nvSpPr>
        <p:spPr/>
        <p:txBody>
          <a:bodyPr/>
          <a:lstStyle>
            <a:lvl1pPr>
              <a:defRPr/>
            </a:lvl1pPr>
          </a:lstStyle>
          <a:p>
            <a:fld id="{AFEE6577-0BD6-434E-BBB5-7B4105E2D2A4}" type="slidenum">
              <a:rPr lang="ar-SA"/>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B3473C-9DAE-493E-A51A-66656C1E52D3}"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16BFFF2F-D36D-426B-A09B-76392346012C}" type="slidenum">
              <a:rPr lang="ar-SA"/>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FDEFF2-6C32-428C-BF5A-8702A317674E}"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8DC478F9-5F4C-4227-A0C9-2072E5FAAB28}" type="slidenum">
              <a:rPr lang="ar-SA"/>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DEDCFCD-B71D-4EB1-AC57-1105201521AA}"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7A7744E9-AA71-455F-A3B9-C477E015559E}" type="slidenum">
              <a:rPr lang="ar-SA"/>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A50032D4-9C21-4EE1-95F1-2711123FB23E}"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F654C977-38AD-4D7F-94E0-3FDB1CB9446B}" type="slidenum">
              <a:rPr lang="ar-SA"/>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21401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402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2"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2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28"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29"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0"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fa-IR"/>
            </a:p>
          </p:txBody>
        </p:sp>
        <p:sp>
          <p:nvSpPr>
            <p:cNvPr id="214031"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sp>
          <p:nvSpPr>
            <p:cNvPr id="214032"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3"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4"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5"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6"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7"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8"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39"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sp>
          <p:nvSpPr>
            <p:cNvPr id="214040"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41"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42"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4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fa-IR"/>
            </a:p>
          </p:txBody>
        </p:sp>
        <p:sp>
          <p:nvSpPr>
            <p:cNvPr id="21404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404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fa-IR"/>
            </a:p>
          </p:txBody>
        </p:sp>
        <p:sp>
          <p:nvSpPr>
            <p:cNvPr id="214046"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47"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404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fa-IR"/>
            </a:p>
          </p:txBody>
        </p:sp>
        <p:sp>
          <p:nvSpPr>
            <p:cNvPr id="21404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405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4051"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fa-IR"/>
            </a:p>
          </p:txBody>
        </p:sp>
        <p:sp>
          <p:nvSpPr>
            <p:cNvPr id="214052"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grpSp>
      <p:sp>
        <p:nvSpPr>
          <p:cNvPr id="214053" name="Rectangle 37"/>
          <p:cNvSpPr>
            <a:spLocks noGrp="1" noChangeArrowheads="1"/>
          </p:cNvSpPr>
          <p:nvPr>
            <p:ph type="dt" sz="half" idx="2"/>
          </p:nvPr>
        </p:nvSpPr>
        <p:spPr/>
        <p:txBody>
          <a:bodyPr/>
          <a:lstStyle>
            <a:lvl1pPr>
              <a:defRPr/>
            </a:lvl1pPr>
          </a:lstStyle>
          <a:p>
            <a:fld id="{65393F9C-934A-4BAE-BE59-0293AA1B2189}" type="datetime8">
              <a:rPr lang="fa-IR" smtClean="0"/>
              <a:pPr/>
              <a:t>سپتامبر 6، 16</a:t>
            </a:fld>
            <a:endParaRPr lang="en-US"/>
          </a:p>
        </p:txBody>
      </p:sp>
      <p:sp>
        <p:nvSpPr>
          <p:cNvPr id="214054" name="Rectangle 38"/>
          <p:cNvSpPr>
            <a:spLocks noGrp="1" noChangeArrowheads="1"/>
          </p:cNvSpPr>
          <p:nvPr>
            <p:ph type="ftr" sz="quarter" idx="3"/>
          </p:nvPr>
        </p:nvSpPr>
        <p:spPr/>
        <p:txBody>
          <a:bodyPr/>
          <a:lstStyle>
            <a:lvl1pPr>
              <a:defRPr/>
            </a:lvl1pPr>
          </a:lstStyle>
          <a:p>
            <a:r>
              <a:rPr lang="fa-IR" smtClean="0"/>
              <a:t>همایش معاونین توسعه - شهریور 95</a:t>
            </a:r>
            <a:endParaRPr lang="en-US"/>
          </a:p>
        </p:txBody>
      </p:sp>
      <p:sp>
        <p:nvSpPr>
          <p:cNvPr id="21405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1405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214057" name="Rectangle 41"/>
          <p:cNvSpPr>
            <a:spLocks noGrp="1" noChangeArrowheads="1"/>
          </p:cNvSpPr>
          <p:nvPr>
            <p:ph type="sldNum" sz="quarter" idx="4"/>
          </p:nvPr>
        </p:nvSpPr>
        <p:spPr/>
        <p:txBody>
          <a:bodyPr/>
          <a:lstStyle>
            <a:lvl1pPr>
              <a:defRPr/>
            </a:lvl1pPr>
          </a:lstStyle>
          <a:p>
            <a:fld id="{B3EE45EB-5795-4E97-BDCF-940B26D75B07}" type="slidenum">
              <a:rPr lang="ar-SA"/>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AFFFB322-9E6B-44D3-BD0B-49F3A2B4762E}"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E8B64FA0-9F39-473D-B5F2-54836828D352}" type="slidenum">
              <a:rPr lang="ar-SA"/>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9C66A1-6C6A-478E-B668-B8898929AFF1}"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EB3886A1-72FC-46E8-BE10-F4FF21F47BF0}"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1BD97BE1-7E20-475C-9CB1-33FB3B80B625}" type="datetime8">
              <a:rPr lang="fa-IR" smtClean="0"/>
              <a:pPr/>
              <a:t>سپتامبر 6، 16</a:t>
            </a:fld>
            <a:endParaRPr lang="fa-IR"/>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7" name="Slide Number Placeholder 6"/>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A908619A-8AA5-4E35-B33E-5F612FDECD47}"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AAE5155C-45C2-4DA9-ABD1-03AB1F0B88E2}" type="slidenum">
              <a:rPr lang="ar-SA"/>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7B6E5113-F547-4BEC-98AB-9C63693BFCE4}" type="datetime8">
              <a:rPr lang="fa-IR" smtClean="0"/>
              <a:pPr/>
              <a:t>سپتامبر 6، 16</a:t>
            </a:fld>
            <a:endParaRPr lang="en-US"/>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9" name="Slide Number Placeholder 8"/>
          <p:cNvSpPr>
            <a:spLocks noGrp="1"/>
          </p:cNvSpPr>
          <p:nvPr>
            <p:ph type="sldNum" sz="quarter" idx="12"/>
          </p:nvPr>
        </p:nvSpPr>
        <p:spPr/>
        <p:txBody>
          <a:bodyPr/>
          <a:lstStyle>
            <a:lvl1pPr>
              <a:defRPr/>
            </a:lvl1pPr>
          </a:lstStyle>
          <a:p>
            <a:fld id="{4E185B29-2AEB-4B53-9F71-A2BD22EB066A}" type="slidenum">
              <a:rPr lang="ar-SA"/>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7C15AC38-CB8E-465B-A04A-00C029C13FDB}" type="datetime8">
              <a:rPr lang="fa-IR" smtClean="0"/>
              <a:pPr/>
              <a:t>سپتامبر 6، 16</a:t>
            </a:fld>
            <a:endParaRPr lang="en-US"/>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5" name="Slide Number Placeholder 4"/>
          <p:cNvSpPr>
            <a:spLocks noGrp="1"/>
          </p:cNvSpPr>
          <p:nvPr>
            <p:ph type="sldNum" sz="quarter" idx="12"/>
          </p:nvPr>
        </p:nvSpPr>
        <p:spPr/>
        <p:txBody>
          <a:bodyPr/>
          <a:lstStyle>
            <a:lvl1pPr>
              <a:defRPr/>
            </a:lvl1pPr>
          </a:lstStyle>
          <a:p>
            <a:fld id="{8D86CC30-89D4-4F20-AED9-A431AEB502D4}" type="slidenum">
              <a:rPr lang="ar-SA"/>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F94DDAF-806B-48BE-8E22-71E91F4227C6}" type="datetime8">
              <a:rPr lang="fa-IR" smtClean="0"/>
              <a:pPr/>
              <a:t>سپتامبر 6، 16</a:t>
            </a:fld>
            <a:endParaRPr lang="en-US"/>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4" name="Slide Number Placeholder 3"/>
          <p:cNvSpPr>
            <a:spLocks noGrp="1"/>
          </p:cNvSpPr>
          <p:nvPr>
            <p:ph type="sldNum" sz="quarter" idx="12"/>
          </p:nvPr>
        </p:nvSpPr>
        <p:spPr/>
        <p:txBody>
          <a:bodyPr/>
          <a:lstStyle>
            <a:lvl1pPr>
              <a:defRPr/>
            </a:lvl1pPr>
          </a:lstStyle>
          <a:p>
            <a:fld id="{63560F5A-F20E-433C-AB6B-9ABF982BC575}" type="slidenum">
              <a:rPr lang="ar-SA"/>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13EFD0-31BA-4376-A005-16BFAEBE4782}"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E71B1C60-1DF7-432C-8ADD-BA673D160DA1}" type="slidenum">
              <a:rPr lang="ar-SA"/>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2C95D9-4EA5-4066-8141-AAB88607C997}"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5958EAE7-6311-4616-9B6B-0A0738EAB235}" type="slidenum">
              <a:rPr lang="ar-SA"/>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A0CC4B1-BB83-47DF-A742-2719888B068E}"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E1849215-2221-4345-ADB2-21996E2DE26C}" type="slidenum">
              <a:rPr lang="ar-SA"/>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8CFC82C8-5D0F-49C5-88B4-BC05D0B757EF}"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98AB0C24-6120-42C7-B053-2628625ECFFB}" type="slidenum">
              <a:rPr lang="ar-SA"/>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70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2170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1709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fa-IR"/>
          </a:p>
        </p:txBody>
      </p:sp>
      <p:sp>
        <p:nvSpPr>
          <p:cNvPr id="217093" name="Rectangle 5"/>
          <p:cNvSpPr>
            <a:spLocks noGrp="1" noChangeArrowheads="1"/>
          </p:cNvSpPr>
          <p:nvPr>
            <p:ph type="ftr" sz="quarter" idx="3"/>
          </p:nvPr>
        </p:nvSpPr>
        <p:spPr/>
        <p:txBody>
          <a:bodyPr/>
          <a:lstStyle>
            <a:lvl1pPr>
              <a:defRPr/>
            </a:lvl1pPr>
          </a:lstStyle>
          <a:p>
            <a:r>
              <a:rPr lang="fa-IR" smtClean="0"/>
              <a:t>همایش معاونین توسعه - شهریور 95</a:t>
            </a:r>
            <a:endParaRPr lang="en-US"/>
          </a:p>
        </p:txBody>
      </p:sp>
      <p:sp>
        <p:nvSpPr>
          <p:cNvPr id="217094" name="Rectangle 6"/>
          <p:cNvSpPr>
            <a:spLocks noGrp="1" noChangeArrowheads="1"/>
          </p:cNvSpPr>
          <p:nvPr>
            <p:ph type="sldNum" sz="quarter" idx="4"/>
          </p:nvPr>
        </p:nvSpPr>
        <p:spPr/>
        <p:txBody>
          <a:bodyPr/>
          <a:lstStyle>
            <a:lvl1pPr>
              <a:defRPr/>
            </a:lvl1pPr>
          </a:lstStyle>
          <a:p>
            <a:fld id="{A2B128F7-9527-4671-82B1-AE2FED1314CB}" type="slidenum">
              <a:rPr lang="ar-SA"/>
              <a:pPr/>
              <a:t>‹#›</a:t>
            </a:fld>
            <a:endParaRPr lang="en-US"/>
          </a:p>
        </p:txBody>
      </p:sp>
      <p:sp>
        <p:nvSpPr>
          <p:cNvPr id="217095" name="Rectangle 7"/>
          <p:cNvSpPr>
            <a:spLocks noGrp="1" noChangeArrowheads="1"/>
          </p:cNvSpPr>
          <p:nvPr>
            <p:ph type="dt" sz="quarter" idx="2"/>
          </p:nvPr>
        </p:nvSpPr>
        <p:spPr/>
        <p:txBody>
          <a:bodyPr/>
          <a:lstStyle>
            <a:lvl1pPr>
              <a:defRPr/>
            </a:lvl1pPr>
          </a:lstStyle>
          <a:p>
            <a:fld id="{23F729B9-DBC8-4CD9-B3F4-529A0B227DFF}" type="datetime8">
              <a:rPr lang="fa-IR" smtClean="0"/>
              <a:pPr/>
              <a:t>سپتامبر 6، 16</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C513591-F3E2-443D-A42E-AF1D6FC3D2A1}"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C5013DD5-A33E-423F-9291-97CE1DA7C7DF}"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99C7977-5F4A-4E85-B95A-2C71DC1471E1}" type="datetime8">
              <a:rPr lang="fa-IR" smtClean="0"/>
              <a:pPr/>
              <a:t>سپتامبر 6، 16</a:t>
            </a:fld>
            <a:endParaRPr lang="fa-IR"/>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9" name="Slide Number Placeholder 8"/>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2A1673-E1F6-4FEF-BBA1-881FCE6F0DF0}"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C4D75460-37B8-480B-83E9-4D51B4B8A22D}" type="slidenum">
              <a:rPr lang="ar-SA"/>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5371E6C2-10A8-4898-9E87-0C8A2F0329D2}"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A26D24FA-3188-4BEB-AFE5-B11B7FCA0D1F}" type="slidenum">
              <a:rPr lang="ar-SA"/>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B1F21080-FF2B-4C56-A390-1C433EDE8C67}" type="datetime8">
              <a:rPr lang="fa-IR" smtClean="0"/>
              <a:pPr/>
              <a:t>سپتامبر 6، 16</a:t>
            </a:fld>
            <a:endParaRPr lang="en-US"/>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9" name="Slide Number Placeholder 8"/>
          <p:cNvSpPr>
            <a:spLocks noGrp="1"/>
          </p:cNvSpPr>
          <p:nvPr>
            <p:ph type="sldNum" sz="quarter" idx="12"/>
          </p:nvPr>
        </p:nvSpPr>
        <p:spPr/>
        <p:txBody>
          <a:bodyPr/>
          <a:lstStyle>
            <a:lvl1pPr>
              <a:defRPr/>
            </a:lvl1pPr>
          </a:lstStyle>
          <a:p>
            <a:fld id="{D3B27DD9-5F1E-47AC-9796-46BBE36915C4}" type="slidenum">
              <a:rPr lang="ar-SA"/>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69AF65F2-F8A7-419F-BDBC-F06B129EE6F5}" type="datetime8">
              <a:rPr lang="fa-IR" smtClean="0"/>
              <a:pPr/>
              <a:t>سپتامبر 6، 16</a:t>
            </a:fld>
            <a:endParaRPr lang="en-US"/>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5" name="Slide Number Placeholder 4"/>
          <p:cNvSpPr>
            <a:spLocks noGrp="1"/>
          </p:cNvSpPr>
          <p:nvPr>
            <p:ph type="sldNum" sz="quarter" idx="12"/>
          </p:nvPr>
        </p:nvSpPr>
        <p:spPr/>
        <p:txBody>
          <a:bodyPr/>
          <a:lstStyle>
            <a:lvl1pPr>
              <a:defRPr/>
            </a:lvl1pPr>
          </a:lstStyle>
          <a:p>
            <a:fld id="{46FC0101-FD8E-4DA6-9330-BAF1DB34C0B6}" type="slidenum">
              <a:rPr lang="ar-SA"/>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F3F1FBD-365C-49A8-8EE1-ED0C711092E6}" type="datetime8">
              <a:rPr lang="fa-IR" smtClean="0"/>
              <a:pPr/>
              <a:t>سپتامبر 6، 16</a:t>
            </a:fld>
            <a:endParaRPr lang="en-US"/>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4" name="Slide Number Placeholder 3"/>
          <p:cNvSpPr>
            <a:spLocks noGrp="1"/>
          </p:cNvSpPr>
          <p:nvPr>
            <p:ph type="sldNum" sz="quarter" idx="12"/>
          </p:nvPr>
        </p:nvSpPr>
        <p:spPr/>
        <p:txBody>
          <a:bodyPr/>
          <a:lstStyle>
            <a:lvl1pPr>
              <a:defRPr/>
            </a:lvl1pPr>
          </a:lstStyle>
          <a:p>
            <a:fld id="{9B0492EB-9465-4CEC-88B6-F094BDE4DEAC}" type="slidenum">
              <a:rPr lang="ar-SA"/>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1152E0-53F4-4B06-A61A-45EBBAE7CA47}"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A49C2D26-17D2-4B9F-B7D4-5C53571D90A6}" type="slidenum">
              <a:rPr lang="ar-SA"/>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2DB379-517B-47EB-BCAD-C4B112DE0684}"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D56B7FD4-1B28-4BB9-972A-9F74D04686C1}" type="slidenum">
              <a:rPr lang="ar-SA"/>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300F6D3-FD68-4F3A-A164-0849A066B603}"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986DC2D6-71A6-4C62-B9AA-A1E420F756DF}" type="slidenum">
              <a:rPr lang="ar-SA"/>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B39FF7A-B82C-47BA-BDE5-012E5B05F74D}"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18589E22-8593-4BA0-B5AE-875B9798A117}" type="slidenum">
              <a:rPr lang="ar-SA"/>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22630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630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631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631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631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631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631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631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631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631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631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631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632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a-IR"/>
              </a:p>
            </p:txBody>
          </p:sp>
        </p:grpSp>
        <p:grpSp>
          <p:nvGrpSpPr>
            <p:cNvPr id="4" name="Group 17"/>
            <p:cNvGrpSpPr>
              <a:grpSpLocks/>
            </p:cNvGrpSpPr>
            <p:nvPr userDrawn="1"/>
          </p:nvGrpSpPr>
          <p:grpSpPr bwMode="auto">
            <a:xfrm>
              <a:off x="0" y="2291"/>
              <a:ext cx="1385" cy="1702"/>
              <a:chOff x="0" y="2291"/>
              <a:chExt cx="1385" cy="1702"/>
            </a:xfrm>
          </p:grpSpPr>
          <p:sp>
            <p:nvSpPr>
              <p:cNvPr id="22632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2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2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2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2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2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2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2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3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3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3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3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3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4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4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4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34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5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35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5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5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6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6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6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6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6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7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8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a-IR"/>
              </a:p>
            </p:txBody>
          </p:sp>
          <p:sp>
            <p:nvSpPr>
              <p:cNvPr id="22638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a-IR"/>
              </a:p>
            </p:txBody>
          </p:sp>
          <p:sp>
            <p:nvSpPr>
              <p:cNvPr id="22638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a-IR"/>
              </a:p>
            </p:txBody>
          </p:sp>
          <p:sp>
            <p:nvSpPr>
              <p:cNvPr id="22638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8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9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9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a-IR"/>
              </a:p>
            </p:txBody>
          </p:sp>
          <p:sp>
            <p:nvSpPr>
              <p:cNvPr id="22639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9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9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9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639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9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9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39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40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0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40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40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40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0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0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0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0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0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641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641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641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a-IR"/>
              </a:p>
            </p:txBody>
          </p:sp>
          <p:sp>
            <p:nvSpPr>
              <p:cNvPr id="22641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a-IR"/>
              </a:p>
            </p:txBody>
          </p:sp>
          <p:sp>
            <p:nvSpPr>
              <p:cNvPr id="22642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a-IR"/>
              </a:p>
            </p:txBody>
          </p:sp>
          <p:sp>
            <p:nvSpPr>
              <p:cNvPr id="22642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642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a-IR"/>
              </a:p>
            </p:txBody>
          </p:sp>
          <p:sp>
            <p:nvSpPr>
              <p:cNvPr id="22642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2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643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643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a-IR"/>
              </a:p>
            </p:txBody>
          </p:sp>
          <p:sp>
            <p:nvSpPr>
              <p:cNvPr id="22643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a-IR"/>
              </a:p>
            </p:txBody>
          </p:sp>
          <p:sp>
            <p:nvSpPr>
              <p:cNvPr id="22643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3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3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a-IR"/>
              </a:p>
            </p:txBody>
          </p:sp>
          <p:sp>
            <p:nvSpPr>
              <p:cNvPr id="22643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3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3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3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644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a-IR"/>
              </a:p>
            </p:txBody>
          </p:sp>
          <p:sp>
            <p:nvSpPr>
              <p:cNvPr id="22644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a-IR"/>
              </a:p>
            </p:txBody>
          </p:sp>
          <p:sp>
            <p:nvSpPr>
              <p:cNvPr id="22644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a-IR"/>
              </a:p>
            </p:txBody>
          </p:sp>
          <p:sp>
            <p:nvSpPr>
              <p:cNvPr id="22644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a-IR"/>
              </a:p>
            </p:txBody>
          </p:sp>
          <p:sp>
            <p:nvSpPr>
              <p:cNvPr id="22644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a-IR"/>
              </a:p>
            </p:txBody>
          </p:sp>
          <p:sp>
            <p:nvSpPr>
              <p:cNvPr id="22644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a-IR"/>
              </a:p>
            </p:txBody>
          </p:sp>
          <p:sp>
            <p:nvSpPr>
              <p:cNvPr id="22644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a-IR"/>
              </a:p>
            </p:txBody>
          </p:sp>
          <p:sp>
            <p:nvSpPr>
              <p:cNvPr id="22644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a-IR"/>
              </a:p>
            </p:txBody>
          </p:sp>
          <p:sp>
            <p:nvSpPr>
              <p:cNvPr id="22644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a-IR"/>
              </a:p>
            </p:txBody>
          </p:sp>
          <p:sp>
            <p:nvSpPr>
              <p:cNvPr id="22644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a-IR"/>
              </a:p>
            </p:txBody>
          </p:sp>
          <p:sp>
            <p:nvSpPr>
              <p:cNvPr id="22645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a-IR"/>
              </a:p>
            </p:txBody>
          </p:sp>
          <p:sp>
            <p:nvSpPr>
              <p:cNvPr id="22645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a-IR"/>
              </a:p>
            </p:txBody>
          </p:sp>
          <p:sp>
            <p:nvSpPr>
              <p:cNvPr id="22645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645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22645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22645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a-IR"/>
              </a:p>
            </p:txBody>
          </p:sp>
          <p:sp>
            <p:nvSpPr>
              <p:cNvPr id="2264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a-IR"/>
              </a:p>
            </p:txBody>
          </p:sp>
        </p:grpSp>
      </p:grpSp>
      <p:sp>
        <p:nvSpPr>
          <p:cNvPr id="22645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226458"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r>
              <a:rPr lang="en-US" smtClean="0"/>
              <a:t>Click to edit Master subtitle style</a:t>
            </a:r>
            <a:endParaRPr lang="en-US"/>
          </a:p>
        </p:txBody>
      </p:sp>
      <p:sp>
        <p:nvSpPr>
          <p:cNvPr id="22645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fld id="{3890ACAC-4BB5-4722-B6BF-3790B3F26007}" type="datetime8">
              <a:rPr lang="fa-IR" smtClean="0"/>
              <a:pPr/>
              <a:t>سپتامبر 6، 16</a:t>
            </a:fld>
            <a:endParaRPr lang="en-US"/>
          </a:p>
        </p:txBody>
      </p:sp>
      <p:sp>
        <p:nvSpPr>
          <p:cNvPr id="22646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r>
              <a:rPr lang="fa-IR" smtClean="0"/>
              <a:t>همایش معاونین توسعه - شهریور 95</a:t>
            </a:r>
            <a:endParaRPr lang="en-US"/>
          </a:p>
        </p:txBody>
      </p:sp>
      <p:sp>
        <p:nvSpPr>
          <p:cNvPr id="22646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2DD02EC3-A961-411F-8428-EBC147439F0C}"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E4FB786E-ED82-47B3-BA11-8FC282033E13}" type="datetime8">
              <a:rPr lang="fa-IR" smtClean="0"/>
              <a:pPr/>
              <a:t>سپتامبر 6، 16</a:t>
            </a:fld>
            <a:endParaRPr lang="fa-IR"/>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5" name="Slide Number Placeholder 4"/>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9C77E0B6-A9A5-47ED-AC62-2FA313C49412}"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878C18F0-3803-44D2-BA67-CF77421C1F11}" type="slidenum">
              <a:rPr lang="ar-SA"/>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F3013EE-DFAF-4ED6-AE64-5E80234B6688}"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52EEBA93-F285-4B22-9761-1B383AD852BF}" type="slidenum">
              <a:rPr lang="ar-SA"/>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42D36E24-55C7-4DEF-A0F9-6745EDBBA0AB}"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4A0CF29C-56C6-43F2-BDD2-AC3C75F376C6}" type="slidenum">
              <a:rPr lang="ar-SA"/>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49A98255-A717-4911-B11D-13DB4CE2D92C}" type="datetime8">
              <a:rPr lang="fa-IR" smtClean="0"/>
              <a:pPr/>
              <a:t>سپتامبر 6، 16</a:t>
            </a:fld>
            <a:endParaRPr lang="en-US"/>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9" name="Slide Number Placeholder 8"/>
          <p:cNvSpPr>
            <a:spLocks noGrp="1"/>
          </p:cNvSpPr>
          <p:nvPr>
            <p:ph type="sldNum" sz="quarter" idx="12"/>
          </p:nvPr>
        </p:nvSpPr>
        <p:spPr/>
        <p:txBody>
          <a:bodyPr/>
          <a:lstStyle>
            <a:lvl1pPr>
              <a:defRPr/>
            </a:lvl1pPr>
          </a:lstStyle>
          <a:p>
            <a:fld id="{B7F32C62-7B40-4C4A-8FD1-7FB458413FC4}" type="slidenum">
              <a:rPr lang="ar-SA"/>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5556F44E-AEED-41C6-9026-0F8558963AE1}" type="datetime8">
              <a:rPr lang="fa-IR" smtClean="0"/>
              <a:pPr/>
              <a:t>سپتامبر 6، 16</a:t>
            </a:fld>
            <a:endParaRPr lang="en-US"/>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5" name="Slide Number Placeholder 4"/>
          <p:cNvSpPr>
            <a:spLocks noGrp="1"/>
          </p:cNvSpPr>
          <p:nvPr>
            <p:ph type="sldNum" sz="quarter" idx="12"/>
          </p:nvPr>
        </p:nvSpPr>
        <p:spPr/>
        <p:txBody>
          <a:bodyPr/>
          <a:lstStyle>
            <a:lvl1pPr>
              <a:defRPr/>
            </a:lvl1pPr>
          </a:lstStyle>
          <a:p>
            <a:fld id="{0F6D6DB6-62DC-46AE-8AC4-A73CF9A701D4}" type="slidenum">
              <a:rPr lang="ar-SA"/>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3B1B881-E4C8-4D63-B885-DD677E595EEA}" type="datetime8">
              <a:rPr lang="fa-IR" smtClean="0"/>
              <a:pPr/>
              <a:t>سپتامبر 6، 16</a:t>
            </a:fld>
            <a:endParaRPr lang="en-US"/>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4" name="Slide Number Placeholder 3"/>
          <p:cNvSpPr>
            <a:spLocks noGrp="1"/>
          </p:cNvSpPr>
          <p:nvPr>
            <p:ph type="sldNum" sz="quarter" idx="12"/>
          </p:nvPr>
        </p:nvSpPr>
        <p:spPr/>
        <p:txBody>
          <a:bodyPr/>
          <a:lstStyle>
            <a:lvl1pPr>
              <a:defRPr/>
            </a:lvl1pPr>
          </a:lstStyle>
          <a:p>
            <a:fld id="{1A70AF9D-B18F-4620-BE48-0ABE1CADFA42}" type="slidenum">
              <a:rPr lang="ar-SA"/>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108E59E-A369-4AA5-93D9-FB72448DAAE9}"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08E45FCA-F026-4518-9F7B-0C6E8FC00B19}" type="slidenum">
              <a:rPr lang="ar-SA"/>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545E785-3F78-4441-A477-281E9BE1A1FA}"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33D63B19-CAC6-4495-AD1E-34AAA4B63571}" type="slidenum">
              <a:rPr lang="ar-SA"/>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3F3CD49-0D6E-46DC-9E47-42F29DAEA87B}"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E84757EF-03D9-41FB-99A6-EE9976FDCFAA}" type="slidenum">
              <a:rPr lang="ar-SA"/>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54FD25C3-E2B0-4A12-A5C5-D0580B9754AD}"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F5DC8287-9B7B-4BB2-B3BD-52A75A753D9E}"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72C52C-D80F-468B-B278-98C6206CB9B0}" type="datetime8">
              <a:rPr lang="fa-IR" smtClean="0"/>
              <a:pPr/>
              <a:t>سپتامبر 6، 16</a:t>
            </a:fld>
            <a:endParaRPr lang="fa-IR"/>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4" name="Slide Number Placeholder 3"/>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301625" y="6245225"/>
            <a:ext cx="2289175" cy="476250"/>
          </a:xfrm>
        </p:spPr>
        <p:txBody>
          <a:bodyPr/>
          <a:lstStyle>
            <a:lvl1pPr>
              <a:defRPr/>
            </a:lvl1pPr>
          </a:lstStyle>
          <a:p>
            <a:fld id="{FE40AA15-DF91-4DCC-A97C-53376848CFFD}" type="datetime8">
              <a:rPr lang="fa-IR" smtClean="0"/>
              <a:pPr/>
              <a:t>سپتامبر 6، 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9C50C9D6-467B-43B5-A391-8D9310C1A4FC}" type="slidenum">
              <a:rPr lang="ar-SA"/>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02"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3584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358404" name="Rectangle 4"/>
          <p:cNvSpPr>
            <a:spLocks noGrp="1" noChangeArrowheads="1"/>
          </p:cNvSpPr>
          <p:nvPr>
            <p:ph type="dt" sz="quarter" idx="2"/>
          </p:nvPr>
        </p:nvSpPr>
        <p:spPr/>
        <p:txBody>
          <a:bodyPr/>
          <a:lstStyle>
            <a:lvl1pPr>
              <a:defRPr/>
            </a:lvl1pPr>
          </a:lstStyle>
          <a:p>
            <a:fld id="{DA7FC3BF-CEE3-46A9-9A73-58EDBBD695ED}" type="datetime8">
              <a:rPr lang="fa-IR" smtClean="0"/>
              <a:pPr/>
              <a:t>سپتامبر 6، 16</a:t>
            </a:fld>
            <a:endParaRPr lang="en-US"/>
          </a:p>
        </p:txBody>
      </p:sp>
      <p:sp>
        <p:nvSpPr>
          <p:cNvPr id="358405" name="Rectangle 5"/>
          <p:cNvSpPr>
            <a:spLocks noGrp="1" noChangeArrowheads="1"/>
          </p:cNvSpPr>
          <p:nvPr>
            <p:ph type="ftr" sz="quarter" idx="3"/>
          </p:nvPr>
        </p:nvSpPr>
        <p:spPr/>
        <p:txBody>
          <a:bodyPr/>
          <a:lstStyle>
            <a:lvl1pPr>
              <a:defRPr/>
            </a:lvl1pPr>
          </a:lstStyle>
          <a:p>
            <a:r>
              <a:rPr lang="fa-IR" smtClean="0"/>
              <a:t>همایش معاونین توسعه - شهریور 95</a:t>
            </a:r>
            <a:endParaRPr lang="en-US"/>
          </a:p>
        </p:txBody>
      </p:sp>
      <p:sp>
        <p:nvSpPr>
          <p:cNvPr id="358406" name="Rectangle 6"/>
          <p:cNvSpPr>
            <a:spLocks noGrp="1" noChangeArrowheads="1"/>
          </p:cNvSpPr>
          <p:nvPr>
            <p:ph type="sldNum" sz="quarter" idx="4"/>
          </p:nvPr>
        </p:nvSpPr>
        <p:spPr/>
        <p:txBody>
          <a:bodyPr/>
          <a:lstStyle>
            <a:lvl1pPr>
              <a:defRPr/>
            </a:lvl1pPr>
          </a:lstStyle>
          <a:p>
            <a:fld id="{42DDB8F9-B306-4C33-A7D6-AFC55BFDE86C}" type="slidenum">
              <a:rPr lang="ar-SA"/>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4FB8CFED-6B95-4BC7-8C91-23CB21A57592}"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7D594D63-B817-4D88-A1FE-87D1B1D27952}" type="slidenum">
              <a:rPr lang="ar-SA"/>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B7139A-F222-418B-864E-F7CE341BE589}"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6D1092F1-25FF-42F7-83F7-3BD838AC64EB}" type="slidenum">
              <a:rPr lang="ar-SA"/>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76421E27-BDE4-4A37-B57A-240EC0718FDB}"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E17A899A-D7E9-49B6-955C-B0986D6DDA6E}" type="slidenum">
              <a:rPr lang="ar-SA"/>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7EC15828-530B-456C-A239-DFDFC817C2EF}" type="datetime8">
              <a:rPr lang="fa-IR" smtClean="0"/>
              <a:pPr/>
              <a:t>سپتامبر 6، 16</a:t>
            </a:fld>
            <a:endParaRPr lang="en-US"/>
          </a:p>
        </p:txBody>
      </p:sp>
      <p:sp>
        <p:nvSpPr>
          <p:cNvPr id="8" name="Footer Placeholder 7"/>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9" name="Slide Number Placeholder 8"/>
          <p:cNvSpPr>
            <a:spLocks noGrp="1"/>
          </p:cNvSpPr>
          <p:nvPr>
            <p:ph type="sldNum" sz="quarter" idx="12"/>
          </p:nvPr>
        </p:nvSpPr>
        <p:spPr/>
        <p:txBody>
          <a:bodyPr/>
          <a:lstStyle>
            <a:lvl1pPr>
              <a:defRPr/>
            </a:lvl1pPr>
          </a:lstStyle>
          <a:p>
            <a:fld id="{59C401C9-C3D5-461C-827D-628A5A6C3E12}" type="slidenum">
              <a:rPr lang="ar-SA"/>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56F061A2-8862-461E-BA91-01D3F623B362}" type="datetime8">
              <a:rPr lang="fa-IR" smtClean="0"/>
              <a:pPr/>
              <a:t>سپتامبر 6، 16</a:t>
            </a:fld>
            <a:endParaRPr lang="en-US"/>
          </a:p>
        </p:txBody>
      </p:sp>
      <p:sp>
        <p:nvSpPr>
          <p:cNvPr id="4" name="Footer Placeholder 3"/>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5" name="Slide Number Placeholder 4"/>
          <p:cNvSpPr>
            <a:spLocks noGrp="1"/>
          </p:cNvSpPr>
          <p:nvPr>
            <p:ph type="sldNum" sz="quarter" idx="12"/>
          </p:nvPr>
        </p:nvSpPr>
        <p:spPr/>
        <p:txBody>
          <a:bodyPr/>
          <a:lstStyle>
            <a:lvl1pPr>
              <a:defRPr/>
            </a:lvl1pPr>
          </a:lstStyle>
          <a:p>
            <a:fld id="{4B33CA5E-BE3D-4D9D-B996-D6D8F48050FB}" type="slidenum">
              <a:rPr lang="ar-SA"/>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5D1F504-307E-4461-9725-AC9823EBC1CC}" type="datetime8">
              <a:rPr lang="fa-IR" smtClean="0"/>
              <a:pPr/>
              <a:t>سپتامبر 6، 16</a:t>
            </a:fld>
            <a:endParaRPr lang="en-US"/>
          </a:p>
        </p:txBody>
      </p:sp>
      <p:sp>
        <p:nvSpPr>
          <p:cNvPr id="3" name="Footer Placeholder 2"/>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4" name="Slide Number Placeholder 3"/>
          <p:cNvSpPr>
            <a:spLocks noGrp="1"/>
          </p:cNvSpPr>
          <p:nvPr>
            <p:ph type="sldNum" sz="quarter" idx="12"/>
          </p:nvPr>
        </p:nvSpPr>
        <p:spPr/>
        <p:txBody>
          <a:bodyPr/>
          <a:lstStyle>
            <a:lvl1pPr>
              <a:defRPr/>
            </a:lvl1pPr>
          </a:lstStyle>
          <a:p>
            <a:fld id="{80BCD390-AE16-4D1B-85F7-0DF74A622959}" type="slidenum">
              <a:rPr lang="ar-SA"/>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BEE5C5-5245-4DFC-8336-034B51FDCFD9}"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62A12355-D751-4387-908D-8951ABA40F65}" type="slidenum">
              <a:rPr lang="ar-SA"/>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980AFB-DE1C-44F3-8338-18A8685DF75A}" type="datetime8">
              <a:rPr lang="fa-IR" smtClean="0"/>
              <a:pPr/>
              <a:t>سپتامبر 6، 16</a:t>
            </a:fld>
            <a:endParaRPr lang="en-US"/>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p:txBody>
          <a:bodyPr/>
          <a:lstStyle>
            <a:lvl1pPr>
              <a:defRPr/>
            </a:lvl1pPr>
          </a:lstStyle>
          <a:p>
            <a:fld id="{E79FE6EA-6E5C-4D5C-8977-BC0F1EECE634}"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369A42-1047-4AED-9EBD-069DB3F07B1D}" type="datetime8">
              <a:rPr lang="fa-IR" smtClean="0"/>
              <a:pPr/>
              <a:t>سپتامبر 6، 16</a:t>
            </a:fld>
            <a:endParaRPr lang="fa-IR"/>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7" name="Slide Number Placeholder 6"/>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A55ABC2F-1D36-4DD0-9536-5F3531977B3D}"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537B2D45-989D-4235-BE3D-7566E3A4F35B}" type="slidenum">
              <a:rPr lang="ar-SA"/>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B6F90A6-729E-4FD2-9DF1-F3E287814254}" type="datetime8">
              <a:rPr lang="fa-IR" smtClean="0"/>
              <a:pPr/>
              <a:t>سپتامبر 6، 16</a:t>
            </a:fld>
            <a:endParaRPr lang="en-US"/>
          </a:p>
        </p:txBody>
      </p:sp>
      <p:sp>
        <p:nvSpPr>
          <p:cNvPr id="5" name="Footer Placeholder 4"/>
          <p:cNvSpPr>
            <a:spLocks noGrp="1"/>
          </p:cNvSpPr>
          <p:nvPr>
            <p:ph type="ftr" sz="quarter" idx="11"/>
          </p:nvPr>
        </p:nvSpPr>
        <p:spPr/>
        <p:txBody>
          <a:bodyPr/>
          <a:lstStyle>
            <a:lvl1pPr>
              <a:defRPr/>
            </a:lvl1pPr>
          </a:lstStyle>
          <a:p>
            <a:r>
              <a:rPr lang="fa-IR" smtClean="0"/>
              <a:t>همایش معاونین توسعه - شهریور 95</a:t>
            </a:r>
            <a:endParaRPr lang="en-US"/>
          </a:p>
        </p:txBody>
      </p:sp>
      <p:sp>
        <p:nvSpPr>
          <p:cNvPr id="6" name="Slide Number Placeholder 5"/>
          <p:cNvSpPr>
            <a:spLocks noGrp="1"/>
          </p:cNvSpPr>
          <p:nvPr>
            <p:ph type="sldNum" sz="quarter" idx="12"/>
          </p:nvPr>
        </p:nvSpPr>
        <p:spPr/>
        <p:txBody>
          <a:bodyPr/>
          <a:lstStyle>
            <a:lvl1pPr>
              <a:defRPr/>
            </a:lvl1pPr>
          </a:lstStyle>
          <a:p>
            <a:fld id="{77C91275-2184-40FF-A0F7-E7DAB5FECC20}" type="slidenum">
              <a:rPr lang="ar-SA"/>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047593E-95DD-4B75-BA2E-6FFF3AB4DAC8}" type="datetime8">
              <a:rPr lang="fa-IR" smtClean="0"/>
              <a:pPr/>
              <a:t>سپتامبر 6، 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BA81C4-36DD-466E-BC6D-824053BAE6BE}" type="slidenum">
              <a:rPr lang="ar-SA"/>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20E2877-ED2E-440F-87EA-73E13ED3136F}" type="datetime8">
              <a:rPr lang="fa-IR" smtClean="0"/>
              <a:pPr/>
              <a:t>سپتامبر 6، 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A7DE27-90D7-4552-A3B2-56DAD834F8B8}" type="slidenum">
              <a:rPr lang="ar-SA"/>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D222C4C9-D8E1-4F02-B19C-D5AFFC2FC8BD}" type="datetime8">
              <a:rPr lang="fa-IR" smtClean="0"/>
              <a:pPr/>
              <a:t>سپتامبر 6، 16</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9E99D39-2A23-4837-BDD1-54DF288056B4}" type="slidenum">
              <a:rPr lang="ar-SA"/>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9384A47-B690-4B23-B5FA-E6DCE95B1293}" type="datetime8">
              <a:rPr lang="fa-IR" smtClean="0"/>
              <a:pPr/>
              <a:t>سپتامبر 6، 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fa-IR" smtClean="0"/>
              <a:t>همایش معاونین توسعه - شهریور 95</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81C64D1-4D37-4B00-BFA7-52D37E35D2AA}" type="slidenum">
              <a:rPr lang="ar-SA"/>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a-IR">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a-IR">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a-IR">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a-IR">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a-IR">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a-IR">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a-IR">
                <a:cs typeface="Arial" charset="0"/>
              </a:endParaRPr>
            </a:p>
          </p:txBody>
        </p:sp>
      </p:grpSp>
      <p:sp>
        <p:nvSpPr>
          <p:cNvPr id="2713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271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0D2418AE-40DD-4BD7-B8B0-8A611744A98B}" type="datetime8">
              <a:rPr lang="fa-IR" smtClean="0"/>
              <a:pPr/>
              <a:t>سپتامبر 6، 16</a:t>
            </a:fld>
            <a:endParaRPr lang="fa-I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r>
              <a:rPr lang="fa-IR" smtClean="0"/>
              <a:t>همایش معاونین توسعه - شهریور 95</a:t>
            </a:r>
            <a:endParaRPr lang="fa-I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CB529505-3606-4EC9-910D-816AEEFB7FAD}" type="slidenum">
              <a:rPr lang="fa-IR" smtClean="0"/>
              <a:pPr/>
              <a:t>‹#›</a:t>
            </a:fld>
            <a:endParaRPr lang="fa-IR"/>
          </a:p>
        </p:txBody>
      </p:sp>
    </p:spTree>
  </p:cSld>
  <p:clrMapOvr>
    <a:masterClrMapping/>
  </p:clrMapOvr>
  <p:transition>
    <p:wedg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8DABC924-8FC9-4060-B227-042BEE87F1BF}"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D0C33CFB-B705-450B-8E07-3400998A6290}"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dt" sz="half" idx="10"/>
          </p:nvPr>
        </p:nvSpPr>
        <p:spPr>
          <a:ln/>
        </p:spPr>
        <p:txBody>
          <a:bodyPr/>
          <a:lstStyle>
            <a:lvl1pPr>
              <a:defRPr/>
            </a:lvl1pPr>
          </a:lstStyle>
          <a:p>
            <a:fld id="{54DE7435-664D-499B-A52B-37641A354B7E}" type="datetime8">
              <a:rPr lang="fa-IR" smtClean="0"/>
              <a:pPr/>
              <a:t>سپتامبر 6، 16</a:t>
            </a:fld>
            <a:endParaRPr lang="fa-IR"/>
          </a:p>
        </p:txBody>
      </p:sp>
      <p:sp>
        <p:nvSpPr>
          <p:cNvPr id="6"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7"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DD58ED8-9445-4D2D-91DA-8FAB7C138C84}" type="datetime8">
              <a:rPr lang="fa-IR" smtClean="0"/>
              <a:pPr/>
              <a:t>سپتامبر 6، 16</a:t>
            </a:fld>
            <a:endParaRPr lang="fa-IR"/>
          </a:p>
        </p:txBody>
      </p:sp>
      <p:sp>
        <p:nvSpPr>
          <p:cNvPr id="6" name="Footer Placeholder 5"/>
          <p:cNvSpPr>
            <a:spLocks noGrp="1"/>
          </p:cNvSpPr>
          <p:nvPr>
            <p:ph type="ftr" sz="quarter" idx="11"/>
          </p:nvPr>
        </p:nvSpPr>
        <p:spPr/>
        <p:txBody>
          <a:bodyPr/>
          <a:lstStyle>
            <a:lvl1pPr>
              <a:defRPr/>
            </a:lvl1pPr>
          </a:lstStyle>
          <a:p>
            <a:r>
              <a:rPr lang="fa-IR" smtClean="0"/>
              <a:t>همایش معاونین توسعه - شهریور 95</a:t>
            </a:r>
            <a:endParaRPr lang="fa-IR"/>
          </a:p>
        </p:txBody>
      </p:sp>
      <p:sp>
        <p:nvSpPr>
          <p:cNvPr id="7" name="Slide Number Placeholder 6"/>
          <p:cNvSpPr>
            <a:spLocks noGrp="1"/>
          </p:cNvSpPr>
          <p:nvPr>
            <p:ph type="sldNum" sz="quarter" idx="12"/>
          </p:nvPr>
        </p:nvSpPr>
        <p:spPr/>
        <p:txBody>
          <a:bodyPr/>
          <a:lstStyle>
            <a:lvl1pPr>
              <a:defRPr/>
            </a:lvl1pPr>
          </a:lstStyle>
          <a:p>
            <a:fld id="{CB529505-3606-4EC9-910D-816AEEFB7FAD}" type="slidenum">
              <a:rPr lang="fa-IR" smtClean="0"/>
              <a:pPr/>
              <a:t>‹#›</a:t>
            </a:fld>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dt" sz="half" idx="10"/>
          </p:nvPr>
        </p:nvSpPr>
        <p:spPr>
          <a:ln/>
        </p:spPr>
        <p:txBody>
          <a:bodyPr/>
          <a:lstStyle>
            <a:lvl1pPr>
              <a:defRPr/>
            </a:lvl1pPr>
          </a:lstStyle>
          <a:p>
            <a:fld id="{81F133BB-8BD4-4C8F-BE85-FF7FEED76531}" type="datetime8">
              <a:rPr lang="fa-IR" smtClean="0"/>
              <a:pPr/>
              <a:t>سپتامبر 6، 16</a:t>
            </a:fld>
            <a:endParaRPr lang="fa-IR"/>
          </a:p>
        </p:txBody>
      </p:sp>
      <p:sp>
        <p:nvSpPr>
          <p:cNvPr id="8"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9"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dt" sz="half" idx="10"/>
          </p:nvPr>
        </p:nvSpPr>
        <p:spPr>
          <a:ln/>
        </p:spPr>
        <p:txBody>
          <a:bodyPr/>
          <a:lstStyle>
            <a:lvl1pPr>
              <a:defRPr/>
            </a:lvl1pPr>
          </a:lstStyle>
          <a:p>
            <a:fld id="{7A06AD8A-E8B7-464F-838C-CA6184B34827}" type="datetime8">
              <a:rPr lang="fa-IR" smtClean="0"/>
              <a:pPr/>
              <a:t>سپتامبر 6، 16</a:t>
            </a:fld>
            <a:endParaRPr lang="fa-IR"/>
          </a:p>
        </p:txBody>
      </p:sp>
      <p:sp>
        <p:nvSpPr>
          <p:cNvPr id="4"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5"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2AD9B54C-BDFB-45AF-AB26-7FDAE66802BF}" type="datetime8">
              <a:rPr lang="fa-IR" smtClean="0"/>
              <a:pPr/>
              <a:t>سپتامبر 6، 16</a:t>
            </a:fld>
            <a:endParaRPr lang="fa-IR"/>
          </a:p>
        </p:txBody>
      </p:sp>
      <p:sp>
        <p:nvSpPr>
          <p:cNvPr id="3"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4"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42A67E1C-AA5B-411E-ADD6-C1607845D833}" type="datetime8">
              <a:rPr lang="fa-IR" smtClean="0"/>
              <a:pPr/>
              <a:t>سپتامبر 6، 16</a:t>
            </a:fld>
            <a:endParaRPr lang="fa-IR"/>
          </a:p>
        </p:txBody>
      </p:sp>
      <p:sp>
        <p:nvSpPr>
          <p:cNvPr id="6"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7"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56D36AB0-918E-49C0-A5C7-FE0B2FD025CC}" type="datetime8">
              <a:rPr lang="fa-IR" smtClean="0"/>
              <a:pPr/>
              <a:t>سپتامبر 6، 16</a:t>
            </a:fld>
            <a:endParaRPr lang="fa-IR"/>
          </a:p>
        </p:txBody>
      </p:sp>
      <p:sp>
        <p:nvSpPr>
          <p:cNvPr id="6"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7"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D8B46EB8-1DC5-4CBA-B863-6DDDC327ED7A}"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21A09CF6-2192-4F48-85A4-ABE2C1F673D6}"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2"/>
          <p:cNvSpPr>
            <a:spLocks noGrp="1" noChangeArrowheads="1"/>
          </p:cNvSpPr>
          <p:nvPr>
            <p:ph type="dt" sz="half" idx="10"/>
          </p:nvPr>
        </p:nvSpPr>
        <p:spPr>
          <a:ln/>
        </p:spPr>
        <p:txBody>
          <a:bodyPr/>
          <a:lstStyle>
            <a:lvl1pPr>
              <a:defRPr/>
            </a:lvl1pPr>
          </a:lstStyle>
          <a:p>
            <a:fld id="{091F365F-5915-44B3-AADB-7E8FFFB3D31E}" type="datetime8">
              <a:rPr lang="fa-IR" smtClean="0"/>
              <a:pPr/>
              <a:t>سپتامبر 6، 16</a:t>
            </a:fld>
            <a:endParaRPr lang="fa-IR"/>
          </a:p>
        </p:txBody>
      </p:sp>
      <p:sp>
        <p:nvSpPr>
          <p:cNvPr id="7"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8"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dt" sz="half" idx="10"/>
          </p:nvPr>
        </p:nvSpPr>
        <p:spPr>
          <a:ln/>
        </p:spPr>
        <p:txBody>
          <a:bodyPr/>
          <a:lstStyle>
            <a:lvl1pPr>
              <a:defRPr/>
            </a:lvl1pPr>
          </a:lstStyle>
          <a:p>
            <a:fld id="{63F1C478-4ECE-4856-BD9C-C33576B480D6}" type="datetime8">
              <a:rPr lang="fa-IR" smtClean="0"/>
              <a:pPr/>
              <a:t>سپتامبر 6، 16</a:t>
            </a:fld>
            <a:endParaRPr lang="fa-IR"/>
          </a:p>
        </p:txBody>
      </p:sp>
      <p:sp>
        <p:nvSpPr>
          <p:cNvPr id="6"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7"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fa-IR" noProof="0" smtClean="0"/>
          </a:p>
        </p:txBody>
      </p:sp>
      <p:sp>
        <p:nvSpPr>
          <p:cNvPr id="4" name="Rectangle 2"/>
          <p:cNvSpPr>
            <a:spLocks noGrp="1" noChangeArrowheads="1"/>
          </p:cNvSpPr>
          <p:nvPr>
            <p:ph type="dt" sz="half" idx="10"/>
          </p:nvPr>
        </p:nvSpPr>
        <p:spPr>
          <a:ln/>
        </p:spPr>
        <p:txBody>
          <a:bodyPr/>
          <a:lstStyle>
            <a:lvl1pPr>
              <a:defRPr/>
            </a:lvl1pPr>
          </a:lstStyle>
          <a:p>
            <a:fld id="{B8D875A7-6D66-4BF5-B342-EBC5A33F5104}" type="datetime8">
              <a:rPr lang="fa-IR" smtClean="0"/>
              <a:pPr/>
              <a:t>سپتامبر 6، 16</a:t>
            </a:fld>
            <a:endParaRPr lang="fa-IR"/>
          </a:p>
        </p:txBody>
      </p:sp>
      <p:sp>
        <p:nvSpPr>
          <p:cNvPr id="5" name="Rectangle 3"/>
          <p:cNvSpPr>
            <a:spLocks noGrp="1" noChangeArrowheads="1"/>
          </p:cNvSpPr>
          <p:nvPr>
            <p:ph type="sldNum" sz="quarter" idx="11"/>
          </p:nvPr>
        </p:nvSpPr>
        <p:spPr>
          <a:ln/>
        </p:spPr>
        <p:txBody>
          <a:bodyPr/>
          <a:lstStyle>
            <a:lvl1pPr>
              <a:defRPr/>
            </a:lvl1pPr>
          </a:lstStyle>
          <a:p>
            <a:fld id="{CB529505-3606-4EC9-910D-816AEEFB7FAD}" type="slidenum">
              <a:rPr lang="fa-IR" smtClean="0"/>
              <a:pPr/>
              <a:t>‹#›</a:t>
            </a:fld>
            <a:endParaRPr lang="fa-IR"/>
          </a:p>
        </p:txBody>
      </p:sp>
      <p:sp>
        <p:nvSpPr>
          <p:cNvPr id="6" name="Rectangle 14"/>
          <p:cNvSpPr>
            <a:spLocks noGrp="1" noChangeArrowheads="1"/>
          </p:cNvSpPr>
          <p:nvPr>
            <p:ph type="ftr" sz="quarter" idx="12"/>
          </p:nvPr>
        </p:nvSpPr>
        <p:spPr>
          <a:ln/>
        </p:spPr>
        <p:txBody>
          <a:bodyPr/>
          <a:lstStyle>
            <a:lvl1pPr>
              <a:defRPr/>
            </a:lvl1pPr>
          </a:lstStyle>
          <a:p>
            <a:r>
              <a:rPr lang="fa-IR" smtClean="0"/>
              <a:t>همایش معاونین توسعه - شهریور 95</a:t>
            </a:r>
            <a:endParaRPr lang="fa-I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3.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jpeg"/><Relationship Id="rId2" Type="http://schemas.openxmlformats.org/officeDocument/2006/relationships/slideLayout" Target="../slideLayouts/slideLayout72.xml"/><Relationship Id="rId16"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theme" Target="../theme/theme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effectLst>
                  <a:outerShdw blurRad="38100" dist="38100" dir="2700000" algn="tl">
                    <a:srgbClr val="000000"/>
                  </a:outerShdw>
                </a:effectLst>
                <a:latin typeface="Arial" pitchFamily="34" charset="0"/>
                <a:cs typeface="+mn-cs"/>
              </a:defRPr>
            </a:lvl1pPr>
          </a:lstStyle>
          <a:p>
            <a:fld id="{13CA24AC-A771-4340-87D1-1D35C47181C9}" type="datetime8">
              <a:rPr lang="fa-IR" smtClean="0"/>
              <a:pPr/>
              <a:t>سپتامبر 6، 16</a:t>
            </a:fld>
            <a:endParaRPr lang="fa-I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pitchFamily="34" charset="0"/>
                <a:cs typeface="+mn-cs"/>
              </a:defRPr>
            </a:lvl1pPr>
          </a:lstStyle>
          <a:p>
            <a:r>
              <a:rPr lang="fa-IR" smtClean="0"/>
              <a:t>همایش معاونین توسعه - شهریور 95</a:t>
            </a:r>
            <a:endParaRPr lang="fa-I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pitchFamily="34" charset="0"/>
                <a:cs typeface="+mn-cs"/>
              </a:defRPr>
            </a:lvl1pPr>
          </a:lstStyle>
          <a:p>
            <a:fld id="{CB529505-3606-4EC9-910D-816AEEFB7FAD}" type="slidenum">
              <a:rPr lang="fa-IR" smtClean="0"/>
              <a:pPr/>
              <a:t>‹#›</a:t>
            </a:fld>
            <a:endParaRPr lang="fa-I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9/6/2016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945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5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mj-lt"/>
                <a:cs typeface="+mn-cs"/>
              </a:defRPr>
            </a:lvl1pPr>
          </a:lstStyle>
          <a:p>
            <a:fld id="{CC21F7C0-5E1D-430E-AF68-CFAB9FDAED92}" type="datetime8">
              <a:rPr lang="fa-IR" altLang="en-US" smtClean="0"/>
              <a:pPr/>
              <a:t>سپتامبر 6، 16</a:t>
            </a:fld>
            <a:endParaRPr lang="en-US" altLang="en-US"/>
          </a:p>
        </p:txBody>
      </p:sp>
      <p:sp>
        <p:nvSpPr>
          <p:cNvPr id="194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mj-lt"/>
                <a:cs typeface="+mn-cs"/>
              </a:defRPr>
            </a:lvl1pPr>
          </a:lstStyle>
          <a:p>
            <a:r>
              <a:rPr lang="fa-IR" altLang="en-US" smtClean="0"/>
              <a:t>همایش معاونین توسعه - شهریور 95</a:t>
            </a:r>
            <a:endParaRPr lang="en-US" altLang="en-US"/>
          </a:p>
        </p:txBody>
      </p:sp>
      <p:sp>
        <p:nvSpPr>
          <p:cNvPr id="1945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mj-lt"/>
                <a:cs typeface="+mn-cs"/>
              </a:defRPr>
            </a:lvl1pPr>
          </a:lstStyle>
          <a:p>
            <a:fld id="{CEFF639A-D56E-402C-92B0-F81B94C58674}" type="slidenum">
              <a:rPr lang="ar-SA" altLang="en-US"/>
              <a:pPr/>
              <a:t>‹#›</a:t>
            </a:fld>
            <a:endParaRPr lang="en-US" altLang="en-US"/>
          </a:p>
        </p:txBody>
      </p:sp>
      <p:sp>
        <p:nvSpPr>
          <p:cNvPr id="1945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fa-IR"/>
          </a:p>
        </p:txBody>
      </p:sp>
      <p:sp>
        <p:nvSpPr>
          <p:cNvPr id="1945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fa-I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rtl="1" eaLnBrk="1" fontAlgn="base" hangingPunct="1">
        <a:spcBef>
          <a:spcPct val="0"/>
        </a:spcBef>
        <a:spcAft>
          <a:spcPct val="0"/>
        </a:spcAft>
        <a:defRPr sz="4200">
          <a:solidFill>
            <a:schemeClr val="tx2"/>
          </a:solidFill>
          <a:latin typeface="+mj-lt"/>
          <a:ea typeface="+mj-ea"/>
          <a:cs typeface="+mj-cs"/>
        </a:defRPr>
      </a:lvl1pPr>
      <a:lvl2pPr algn="l" rtl="1" eaLnBrk="1" fontAlgn="base" hangingPunct="1">
        <a:spcBef>
          <a:spcPct val="0"/>
        </a:spcBef>
        <a:spcAft>
          <a:spcPct val="0"/>
        </a:spcAft>
        <a:defRPr sz="4200">
          <a:solidFill>
            <a:schemeClr val="tx2"/>
          </a:solidFill>
          <a:latin typeface="Garamond" pitchFamily="18" charset="0"/>
          <a:cs typeface="Arial" pitchFamily="34" charset="0"/>
        </a:defRPr>
      </a:lvl2pPr>
      <a:lvl3pPr algn="l" rtl="1" eaLnBrk="1" fontAlgn="base" hangingPunct="1">
        <a:spcBef>
          <a:spcPct val="0"/>
        </a:spcBef>
        <a:spcAft>
          <a:spcPct val="0"/>
        </a:spcAft>
        <a:defRPr sz="4200">
          <a:solidFill>
            <a:schemeClr val="tx2"/>
          </a:solidFill>
          <a:latin typeface="Garamond" pitchFamily="18" charset="0"/>
          <a:cs typeface="Arial" pitchFamily="34" charset="0"/>
        </a:defRPr>
      </a:lvl3pPr>
      <a:lvl4pPr algn="l" rtl="1" eaLnBrk="1" fontAlgn="base" hangingPunct="1">
        <a:spcBef>
          <a:spcPct val="0"/>
        </a:spcBef>
        <a:spcAft>
          <a:spcPct val="0"/>
        </a:spcAft>
        <a:defRPr sz="4200">
          <a:solidFill>
            <a:schemeClr val="tx2"/>
          </a:solidFill>
          <a:latin typeface="Garamond" pitchFamily="18" charset="0"/>
          <a:cs typeface="Arial" pitchFamily="34" charset="0"/>
        </a:defRPr>
      </a:lvl4pPr>
      <a:lvl5pPr algn="l" rtl="1" eaLnBrk="1" fontAlgn="base" hangingPunct="1">
        <a:spcBef>
          <a:spcPct val="0"/>
        </a:spcBef>
        <a:spcAft>
          <a:spcPct val="0"/>
        </a:spcAft>
        <a:defRPr sz="4200">
          <a:solidFill>
            <a:schemeClr val="tx2"/>
          </a:solidFill>
          <a:latin typeface="Garamond" pitchFamily="18" charset="0"/>
          <a:cs typeface="Arial" pitchFamily="34" charset="0"/>
        </a:defRPr>
      </a:lvl5pPr>
      <a:lvl6pPr marL="457200" algn="l" rtl="1" eaLnBrk="1" fontAlgn="base" hangingPunct="1">
        <a:spcBef>
          <a:spcPct val="0"/>
        </a:spcBef>
        <a:spcAft>
          <a:spcPct val="0"/>
        </a:spcAft>
        <a:defRPr sz="4200">
          <a:solidFill>
            <a:schemeClr val="tx2"/>
          </a:solidFill>
          <a:latin typeface="Garamond" pitchFamily="18" charset="0"/>
          <a:cs typeface="Arial" pitchFamily="34" charset="0"/>
        </a:defRPr>
      </a:lvl6pPr>
      <a:lvl7pPr marL="914400" algn="l" rtl="1" eaLnBrk="1" fontAlgn="base" hangingPunct="1">
        <a:spcBef>
          <a:spcPct val="0"/>
        </a:spcBef>
        <a:spcAft>
          <a:spcPct val="0"/>
        </a:spcAft>
        <a:defRPr sz="4200">
          <a:solidFill>
            <a:schemeClr val="tx2"/>
          </a:solidFill>
          <a:latin typeface="Garamond" pitchFamily="18" charset="0"/>
          <a:cs typeface="Arial" pitchFamily="34" charset="0"/>
        </a:defRPr>
      </a:lvl7pPr>
      <a:lvl8pPr marL="1371600" algn="l" rtl="1" eaLnBrk="1" fontAlgn="base" hangingPunct="1">
        <a:spcBef>
          <a:spcPct val="0"/>
        </a:spcBef>
        <a:spcAft>
          <a:spcPct val="0"/>
        </a:spcAft>
        <a:defRPr sz="4200">
          <a:solidFill>
            <a:schemeClr val="tx2"/>
          </a:solidFill>
          <a:latin typeface="Garamond" pitchFamily="18" charset="0"/>
          <a:cs typeface="Arial" pitchFamily="34" charset="0"/>
        </a:defRPr>
      </a:lvl8pPr>
      <a:lvl9pPr marL="1828800" algn="l" rtl="1" eaLnBrk="1" fontAlgn="base" hangingPunct="1">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1986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fa-IR"/>
              </a:p>
            </p:txBody>
          </p:sp>
          <p:sp>
            <p:nvSpPr>
              <p:cNvPr id="19866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fa-IR"/>
              </a:p>
            </p:txBody>
          </p:sp>
        </p:grpSp>
        <p:grpSp>
          <p:nvGrpSpPr>
            <p:cNvPr id="4" name="Group 6"/>
            <p:cNvGrpSpPr>
              <a:grpSpLocks/>
            </p:cNvGrpSpPr>
            <p:nvPr/>
          </p:nvGrpSpPr>
          <p:grpSpPr bwMode="auto">
            <a:xfrm>
              <a:off x="144" y="1248"/>
              <a:ext cx="4656" cy="201"/>
              <a:chOff x="144" y="1248"/>
              <a:chExt cx="4656" cy="201"/>
            </a:xfrm>
          </p:grpSpPr>
          <p:sp>
            <p:nvSpPr>
              <p:cNvPr id="19866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fa-IR"/>
              </a:p>
            </p:txBody>
          </p:sp>
          <p:sp>
            <p:nvSpPr>
              <p:cNvPr id="19866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fa-IR"/>
              </a:p>
            </p:txBody>
          </p:sp>
        </p:grpSp>
      </p:grpSp>
      <p:sp>
        <p:nvSpPr>
          <p:cNvPr id="19866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866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866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atin typeface="+mn-lt"/>
                <a:cs typeface="+mn-cs"/>
              </a:defRPr>
            </a:lvl1pPr>
          </a:lstStyle>
          <a:p>
            <a:fld id="{C33789B2-D62B-43D6-B9A9-3CC6D4FA02D4}" type="datetime8">
              <a:rPr lang="fa-IR" smtClean="0"/>
              <a:pPr/>
              <a:t>سپتامبر 6، 16</a:t>
            </a:fld>
            <a:endParaRPr lang="en-US"/>
          </a:p>
        </p:txBody>
      </p:sp>
      <p:sp>
        <p:nvSpPr>
          <p:cNvPr id="19866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atin typeface="+mn-lt"/>
                <a:cs typeface="+mn-cs"/>
              </a:defRPr>
            </a:lvl1pPr>
          </a:lstStyle>
          <a:p>
            <a:r>
              <a:rPr lang="fa-IR" smtClean="0"/>
              <a:t>همایش معاونین توسعه - شهریور 95</a:t>
            </a:r>
            <a:endParaRPr lang="en-US"/>
          </a:p>
        </p:txBody>
      </p:sp>
      <p:sp>
        <p:nvSpPr>
          <p:cNvPr id="19866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sz="2600">
                <a:solidFill>
                  <a:schemeClr val="bg1"/>
                </a:solidFill>
                <a:latin typeface="+mn-lt"/>
                <a:cs typeface="+mn-cs"/>
              </a:defRPr>
            </a:lvl1pPr>
          </a:lstStyle>
          <a:p>
            <a:fld id="{6EF85C95-931C-424B-9A9E-7EDFC63C3E18}"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rtl="1" eaLnBrk="1" fontAlgn="base" hangingPunct="1">
        <a:lnSpc>
          <a:spcPct val="90000"/>
        </a:lnSpc>
        <a:spcBef>
          <a:spcPct val="0"/>
        </a:spcBef>
        <a:spcAft>
          <a:spcPct val="0"/>
        </a:spcAft>
        <a:defRPr sz="3600" b="1">
          <a:solidFill>
            <a:schemeClr val="tx2"/>
          </a:solidFill>
          <a:latin typeface="+mj-lt"/>
          <a:ea typeface="+mj-ea"/>
          <a:cs typeface="+mj-cs"/>
        </a:defRPr>
      </a:lvl1pPr>
      <a:lvl2pPr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2pPr>
      <a:lvl3pPr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3pPr>
      <a:lvl4pPr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4pPr>
      <a:lvl5pPr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5pPr>
      <a:lvl6pPr marL="457200"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6pPr>
      <a:lvl7pPr marL="914400"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7pPr>
      <a:lvl8pPr marL="1371600"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8pPr>
      <a:lvl9pPr marL="1828800" algn="l" rtl="1" eaLnBrk="1" fontAlgn="base" hangingPunct="1">
        <a:lnSpc>
          <a:spcPct val="90000"/>
        </a:lnSpc>
        <a:spcBef>
          <a:spcPct val="0"/>
        </a:spcBef>
        <a:spcAft>
          <a:spcPct val="0"/>
        </a:spcAft>
        <a:defRPr sz="3600" b="1">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eaLnBrk="1" fontAlgn="base" hangingPunct="1">
        <a:spcBef>
          <a:spcPct val="20000"/>
        </a:spcBef>
        <a:spcAft>
          <a:spcPct val="0"/>
        </a:spcAft>
        <a:buClr>
          <a:schemeClr val="tx1"/>
        </a:buClr>
        <a:buSzPct val="80000"/>
        <a:buChar char="–"/>
        <a:defRPr>
          <a:solidFill>
            <a:schemeClr val="tx1"/>
          </a:solidFill>
          <a:latin typeface="+mn-lt"/>
          <a:cs typeface="+mn-cs"/>
        </a:defRPr>
      </a:lvl4pPr>
      <a:lvl5pPr marL="2057400" indent="-228600" algn="r" rtl="1"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2129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29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29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299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29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0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0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0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fa-IR"/>
            </a:p>
          </p:txBody>
        </p:sp>
        <p:sp>
          <p:nvSpPr>
            <p:cNvPr id="21300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sp>
          <p:nvSpPr>
            <p:cNvPr id="21300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0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sp>
          <p:nvSpPr>
            <p:cNvPr id="21301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fa-IR"/>
            </a:p>
          </p:txBody>
        </p:sp>
        <p:sp>
          <p:nvSpPr>
            <p:cNvPr id="2130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30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fa-IR"/>
            </a:p>
          </p:txBody>
        </p:sp>
        <p:sp>
          <p:nvSpPr>
            <p:cNvPr id="21302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2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fa-IR"/>
            </a:p>
          </p:txBody>
        </p:sp>
        <p:sp>
          <p:nvSpPr>
            <p:cNvPr id="2130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fa-IR"/>
            </a:p>
          </p:txBody>
        </p:sp>
        <p:sp>
          <p:nvSpPr>
            <p:cNvPr id="2130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fa-IR"/>
            </a:p>
          </p:txBody>
        </p:sp>
        <p:sp>
          <p:nvSpPr>
            <p:cNvPr id="2130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fa-IR"/>
            </a:p>
          </p:txBody>
        </p:sp>
        <p:sp>
          <p:nvSpPr>
            <p:cNvPr id="21302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fa-IR"/>
            </a:p>
          </p:txBody>
        </p:sp>
        <p:sp>
          <p:nvSpPr>
            <p:cNvPr id="21302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fa-IR"/>
            </a:p>
          </p:txBody>
        </p:sp>
      </p:grpSp>
      <p:sp>
        <p:nvSpPr>
          <p:cNvPr id="21302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303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303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cs typeface="+mn-cs"/>
              </a:defRPr>
            </a:lvl1pPr>
          </a:lstStyle>
          <a:p>
            <a:fld id="{45F580AE-972D-499B-AF26-2FD9563C9841}" type="datetime8">
              <a:rPr lang="fa-IR" smtClean="0"/>
              <a:pPr/>
              <a:t>سپتامبر 6، 16</a:t>
            </a:fld>
            <a:endParaRPr lang="en-US"/>
          </a:p>
        </p:txBody>
      </p:sp>
      <p:sp>
        <p:nvSpPr>
          <p:cNvPr id="21303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cs typeface="+mn-cs"/>
              </a:defRPr>
            </a:lvl1pPr>
          </a:lstStyle>
          <a:p>
            <a:r>
              <a:rPr lang="fa-IR" smtClean="0"/>
              <a:t>همایش معاونین توسعه - شهریور 95</a:t>
            </a:r>
            <a:endParaRPr lang="en-US"/>
          </a:p>
        </p:txBody>
      </p:sp>
      <p:sp>
        <p:nvSpPr>
          <p:cNvPr id="21303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fld id="{558C2CF0-1D1F-4A4A-ADE3-18423E712437}"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60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effectLst>
                  <a:outerShdw blurRad="38100" dist="38100" dir="2700000" algn="tl">
                    <a:srgbClr val="000000"/>
                  </a:outerShdw>
                </a:effectLst>
                <a:latin typeface="Arial" pitchFamily="34" charset="0"/>
                <a:cs typeface="+mn-cs"/>
              </a:defRPr>
            </a:lvl1pPr>
          </a:lstStyle>
          <a:p>
            <a:fld id="{441C606D-6124-451D-9E40-7DA8E2BC38D0}" type="datetime8">
              <a:rPr lang="fa-IR" smtClean="0"/>
              <a:pPr/>
              <a:t>سپتامبر 6، 16</a:t>
            </a:fld>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pitchFamily="34" charset="0"/>
                <a:cs typeface="+mn-cs"/>
              </a:defRPr>
            </a:lvl1pPr>
          </a:lstStyle>
          <a:p>
            <a:r>
              <a:rPr lang="fa-IR" smtClean="0"/>
              <a:t>همایش معاونین توسعه - شهریور 95</a:t>
            </a:r>
            <a:endParaRPr lang="en-US"/>
          </a:p>
        </p:txBody>
      </p:sp>
      <p:sp>
        <p:nvSpPr>
          <p:cNvPr id="216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pitchFamily="34" charset="0"/>
                <a:cs typeface="+mn-cs"/>
              </a:defRPr>
            </a:lvl1pPr>
          </a:lstStyle>
          <a:p>
            <a:fld id="{68B209D3-00FE-4DA3-89C2-35998E25EB74}"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22528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528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528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528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528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22528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529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22529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529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529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529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529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22529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a-IR"/>
              </a:p>
            </p:txBody>
          </p:sp>
        </p:grpSp>
        <p:grpSp>
          <p:nvGrpSpPr>
            <p:cNvPr id="4" name="Group 17"/>
            <p:cNvGrpSpPr>
              <a:grpSpLocks/>
            </p:cNvGrpSpPr>
            <p:nvPr userDrawn="1"/>
          </p:nvGrpSpPr>
          <p:grpSpPr bwMode="auto">
            <a:xfrm>
              <a:off x="0" y="2291"/>
              <a:ext cx="1385" cy="1702"/>
              <a:chOff x="0" y="2291"/>
              <a:chExt cx="1385" cy="1702"/>
            </a:xfrm>
          </p:grpSpPr>
          <p:sp>
            <p:nvSpPr>
              <p:cNvPr id="22529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29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0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0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0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1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2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2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2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2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3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3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3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3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3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3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3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3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3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3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4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4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4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4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5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6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6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a-IR"/>
              </a:p>
            </p:txBody>
          </p:sp>
          <p:sp>
            <p:nvSpPr>
              <p:cNvPr id="22536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a-IR"/>
              </a:p>
            </p:txBody>
          </p:sp>
          <p:sp>
            <p:nvSpPr>
              <p:cNvPr id="22536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a-IR"/>
              </a:p>
            </p:txBody>
          </p:sp>
          <p:sp>
            <p:nvSpPr>
              <p:cNvPr id="22536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6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6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6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a-IR"/>
              </a:p>
            </p:txBody>
          </p:sp>
          <p:sp>
            <p:nvSpPr>
              <p:cNvPr id="22536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6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7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a-IR"/>
              </a:p>
            </p:txBody>
          </p:sp>
          <p:sp>
            <p:nvSpPr>
              <p:cNvPr id="22537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7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7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8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8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8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8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8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8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8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8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a-IR"/>
              </a:p>
            </p:txBody>
          </p:sp>
          <p:sp>
            <p:nvSpPr>
              <p:cNvPr id="22538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8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9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9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9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a-IR"/>
              </a:p>
            </p:txBody>
          </p:sp>
          <p:sp>
            <p:nvSpPr>
              <p:cNvPr id="22539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a-IR"/>
              </a:p>
            </p:txBody>
          </p:sp>
          <p:sp>
            <p:nvSpPr>
              <p:cNvPr id="22539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a-IR"/>
              </a:p>
            </p:txBody>
          </p:sp>
          <p:sp>
            <p:nvSpPr>
              <p:cNvPr id="22539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a-IR"/>
              </a:p>
            </p:txBody>
          </p:sp>
          <p:sp>
            <p:nvSpPr>
              <p:cNvPr id="22539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a-IR"/>
              </a:p>
            </p:txBody>
          </p:sp>
          <p:sp>
            <p:nvSpPr>
              <p:cNvPr id="22539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539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a-IR"/>
              </a:p>
            </p:txBody>
          </p:sp>
          <p:sp>
            <p:nvSpPr>
              <p:cNvPr id="22539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a-IR"/>
              </a:p>
            </p:txBody>
          </p:sp>
          <p:sp>
            <p:nvSpPr>
              <p:cNvPr id="22540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540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a-IR"/>
              </a:p>
            </p:txBody>
          </p:sp>
          <p:sp>
            <p:nvSpPr>
              <p:cNvPr id="22540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a-IR"/>
              </a:p>
            </p:txBody>
          </p:sp>
          <p:sp>
            <p:nvSpPr>
              <p:cNvPr id="22540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a-IR"/>
              </a:p>
            </p:txBody>
          </p:sp>
          <p:sp>
            <p:nvSpPr>
              <p:cNvPr id="22541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a-IR"/>
              </a:p>
            </p:txBody>
          </p:sp>
          <p:sp>
            <p:nvSpPr>
              <p:cNvPr id="22541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a-IR"/>
              </a:p>
            </p:txBody>
          </p:sp>
          <p:sp>
            <p:nvSpPr>
              <p:cNvPr id="22541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a-IR"/>
              </a:p>
            </p:txBody>
          </p:sp>
          <p:sp>
            <p:nvSpPr>
              <p:cNvPr id="22541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a-IR"/>
              </a:p>
            </p:txBody>
          </p:sp>
          <p:sp>
            <p:nvSpPr>
              <p:cNvPr id="22541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a-IR"/>
              </a:p>
            </p:txBody>
          </p:sp>
          <p:sp>
            <p:nvSpPr>
              <p:cNvPr id="22542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a-IR"/>
              </a:p>
            </p:txBody>
          </p:sp>
          <p:sp>
            <p:nvSpPr>
              <p:cNvPr id="22542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a-IR"/>
              </a:p>
            </p:txBody>
          </p:sp>
          <p:sp>
            <p:nvSpPr>
              <p:cNvPr id="22542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a-IR"/>
              </a:p>
            </p:txBody>
          </p:sp>
          <p:sp>
            <p:nvSpPr>
              <p:cNvPr id="22542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a-IR"/>
              </a:p>
            </p:txBody>
          </p:sp>
          <p:sp>
            <p:nvSpPr>
              <p:cNvPr id="22542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a-IR"/>
              </a:p>
            </p:txBody>
          </p:sp>
          <p:sp>
            <p:nvSpPr>
              <p:cNvPr id="22542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a-IR"/>
              </a:p>
            </p:txBody>
          </p:sp>
          <p:sp>
            <p:nvSpPr>
              <p:cNvPr id="22542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a-IR"/>
              </a:p>
            </p:txBody>
          </p:sp>
          <p:sp>
            <p:nvSpPr>
              <p:cNvPr id="22542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a-IR"/>
              </a:p>
            </p:txBody>
          </p:sp>
          <p:sp>
            <p:nvSpPr>
              <p:cNvPr id="22542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a-IR"/>
              </a:p>
            </p:txBody>
          </p:sp>
          <p:sp>
            <p:nvSpPr>
              <p:cNvPr id="22542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22543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22543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a-IR"/>
              </a:p>
            </p:txBody>
          </p:sp>
          <p:sp>
            <p:nvSpPr>
              <p:cNvPr id="22543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a-IR"/>
              </a:p>
            </p:txBody>
          </p:sp>
        </p:grpSp>
      </p:grpSp>
      <p:sp>
        <p:nvSpPr>
          <p:cNvPr id="22543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43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latin typeface="Arial" pitchFamily="34" charset="0"/>
                <a:cs typeface="+mn-cs"/>
              </a:defRPr>
            </a:lvl1pPr>
          </a:lstStyle>
          <a:p>
            <a:fld id="{F762E99A-D9E7-4D1D-987C-1FC00B69D65B}" type="datetime8">
              <a:rPr lang="fa-IR" smtClean="0"/>
              <a:pPr/>
              <a:t>سپتامبر 6، 16</a:t>
            </a:fld>
            <a:endParaRPr lang="en-US"/>
          </a:p>
        </p:txBody>
      </p:sp>
      <p:sp>
        <p:nvSpPr>
          <p:cNvPr id="22543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pitchFamily="34" charset="0"/>
                <a:cs typeface="+mn-cs"/>
              </a:defRPr>
            </a:lvl1pPr>
          </a:lstStyle>
          <a:p>
            <a:r>
              <a:rPr lang="fa-IR" smtClean="0"/>
              <a:t>همایش معاونین توسعه - شهریور 95</a:t>
            </a:r>
            <a:endParaRPr lang="en-US"/>
          </a:p>
        </p:txBody>
      </p:sp>
      <p:sp>
        <p:nvSpPr>
          <p:cNvPr id="22543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pitchFamily="34" charset="0"/>
                <a:cs typeface="+mn-cs"/>
              </a:defRPr>
            </a:lvl1pPr>
          </a:lstStyle>
          <a:p>
            <a:fld id="{EA68DEDA-0231-4349-B2F0-A78893ABC1B0}" type="slidenum">
              <a:rPr lang="ar-SA"/>
              <a:pPr/>
              <a:t>‹#›</a:t>
            </a:fld>
            <a:endParaRPr lang="en-US"/>
          </a:p>
        </p:txBody>
      </p:sp>
      <p:sp>
        <p:nvSpPr>
          <p:cNvPr id="22543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73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7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effectLst>
                  <a:outerShdw blurRad="38100" dist="38100" dir="2700000" algn="tl">
                    <a:srgbClr val="000000"/>
                  </a:outerShdw>
                </a:effectLst>
                <a:latin typeface="Arial" pitchFamily="34" charset="0"/>
                <a:cs typeface="+mn-cs"/>
              </a:defRPr>
            </a:lvl1pPr>
          </a:lstStyle>
          <a:p>
            <a:fld id="{29584F9C-39A7-4B6A-8911-BEF49F774789}" type="datetime8">
              <a:rPr lang="fa-IR" smtClean="0"/>
              <a:pPr/>
              <a:t>سپتامبر 6، 16</a:t>
            </a:fld>
            <a:endParaRPr lang="en-US"/>
          </a:p>
        </p:txBody>
      </p:sp>
      <p:sp>
        <p:nvSpPr>
          <p:cNvPr id="357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pitchFamily="34" charset="0"/>
                <a:cs typeface="+mn-cs"/>
              </a:defRPr>
            </a:lvl1pPr>
          </a:lstStyle>
          <a:p>
            <a:r>
              <a:rPr lang="fa-IR" smtClean="0"/>
              <a:t>همایش معاونین توسعه - شهریور 95</a:t>
            </a:r>
            <a:endParaRPr lang="en-US"/>
          </a:p>
        </p:txBody>
      </p:sp>
      <p:sp>
        <p:nvSpPr>
          <p:cNvPr id="357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pitchFamily="34" charset="0"/>
                <a:cs typeface="+mn-cs"/>
              </a:defRPr>
            </a:lvl1pPr>
          </a:lstStyle>
          <a:p>
            <a:fld id="{E1AD445A-A103-41B3-9C4F-69DF9347D881}"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dt="0"/>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Arial" charset="0"/>
              </a:defRPr>
            </a:lvl1pPr>
          </a:lstStyle>
          <a:p>
            <a:fld id="{CDEC94A6-1C07-4172-B7DF-1AECFF1B13AD}" type="datetime8">
              <a:rPr lang="fa-IR" smtClean="0"/>
              <a:pPr/>
              <a:t>سپتامبر 6، 16</a:t>
            </a:fld>
            <a:endParaRPr lang="fa-IR"/>
          </a:p>
        </p:txBody>
      </p:sp>
      <p:sp>
        <p:nvSpPr>
          <p:cNvPr id="2703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charset="0"/>
                <a:cs typeface="Arial" charset="0"/>
              </a:defRPr>
            </a:lvl1pPr>
          </a:lstStyle>
          <a:p>
            <a:fld id="{CB529505-3606-4EC9-910D-816AEEFB7FAD}" type="slidenum">
              <a:rPr lang="fa-IR" smtClean="0"/>
              <a:pPr/>
              <a:t>‹#›</a:t>
            </a:fld>
            <a:endParaRPr lang="fa-IR"/>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703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a-IR">
                  <a:cs typeface="Arial" charset="0"/>
                </a:endParaRPr>
              </a:p>
            </p:txBody>
          </p:sp>
          <p:sp>
            <p:nvSpPr>
              <p:cNvPr id="2703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a-IR">
                  <a:cs typeface="Arial" charset="0"/>
                </a:endParaRPr>
              </a:p>
            </p:txBody>
          </p:sp>
          <p:sp>
            <p:nvSpPr>
              <p:cNvPr id="2703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a-IR">
                  <a:cs typeface="Arial" charset="0"/>
                </a:endParaRPr>
              </a:p>
            </p:txBody>
          </p:sp>
          <p:sp>
            <p:nvSpPr>
              <p:cNvPr id="2703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a-IR">
                  <a:cs typeface="Arial" charset="0"/>
                </a:endParaRPr>
              </a:p>
            </p:txBody>
          </p:sp>
          <p:sp>
            <p:nvSpPr>
              <p:cNvPr id="2703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a-IR">
                  <a:cs typeface="Arial" charset="0"/>
                </a:endParaRPr>
              </a:p>
            </p:txBody>
          </p:sp>
        </p:grpSp>
        <p:sp>
          <p:nvSpPr>
            <p:cNvPr id="2703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a-IR">
                <a:cs typeface="Arial" charset="0"/>
              </a:endParaRPr>
            </a:p>
          </p:txBody>
        </p:sp>
        <p:sp>
          <p:nvSpPr>
            <p:cNvPr id="2703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a-IR">
                <a:cs typeface="Arial" charset="0"/>
              </a:endParaRPr>
            </a:p>
          </p:txBody>
        </p:sp>
      </p:grpSp>
      <p:sp>
        <p:nvSpPr>
          <p:cNvPr id="2703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03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Arial" charset="0"/>
                <a:cs typeface="Arial" charset="0"/>
              </a:defRPr>
            </a:lvl1pPr>
          </a:lstStyle>
          <a:p>
            <a:r>
              <a:rPr lang="fa-IR" smtClean="0"/>
              <a:t>همایش معاونین توسعه - شهریور 95</a:t>
            </a:r>
            <a:endParaRPr lang="fa-IR"/>
          </a:p>
        </p:txBody>
      </p:sp>
      <p:sp>
        <p:nvSpPr>
          <p:cNvPr id="2703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70349"/>
                                        </p:tgtEl>
                                        <p:attrNameLst>
                                          <p:attrName>style.visibility</p:attrName>
                                        </p:attrNameLst>
                                      </p:cBhvr>
                                      <p:to>
                                        <p:strVal val="visible"/>
                                      </p:to>
                                    </p:set>
                                    <p:animEffect transition="in" filter="fade">
                                      <p:cBhvr>
                                        <p:cTn id="7" dur="768" decel="100000"/>
                                        <p:tgtEl>
                                          <p:spTgt spid="270349"/>
                                        </p:tgtEl>
                                      </p:cBhvr>
                                    </p:animEffect>
                                    <p:animScale>
                                      <p:cBhvr>
                                        <p:cTn id="8" dur="768" decel="100000"/>
                                        <p:tgtEl>
                                          <p:spTgt spid="270349"/>
                                        </p:tgtEl>
                                      </p:cBhvr>
                                      <p:from x="10000" y="10000"/>
                                      <p:to x="200000" y="450000"/>
                                    </p:animScale>
                                    <p:animScale>
                                      <p:cBhvr>
                                        <p:cTn id="9" dur="1230" accel="100000" fill="hold">
                                          <p:stCondLst>
                                            <p:cond delay="768"/>
                                          </p:stCondLst>
                                        </p:cTn>
                                        <p:tgtEl>
                                          <p:spTgt spid="270349"/>
                                        </p:tgtEl>
                                      </p:cBhvr>
                                      <p:from x="200000" y="450000"/>
                                      <p:to x="100000" y="100000"/>
                                    </p:animScale>
                                    <p:set>
                                      <p:cBhvr>
                                        <p:cTn id="10" dur="768" fill="hold"/>
                                        <p:tgtEl>
                                          <p:spTgt spid="270349"/>
                                        </p:tgtEl>
                                        <p:attrNameLst>
                                          <p:attrName>ppt_x</p:attrName>
                                        </p:attrNameLst>
                                      </p:cBhvr>
                                      <p:to>
                                        <p:strVal val="(0.5)"/>
                                      </p:to>
                                    </p:set>
                                    <p:anim from="(0.5)" to="(#ppt_x)" calcmode="lin" valueType="num">
                                      <p:cBhvr>
                                        <p:cTn id="11" dur="1230" accel="100000" fill="hold">
                                          <p:stCondLst>
                                            <p:cond delay="768"/>
                                          </p:stCondLst>
                                        </p:cTn>
                                        <p:tgtEl>
                                          <p:spTgt spid="270349"/>
                                        </p:tgtEl>
                                        <p:attrNameLst>
                                          <p:attrName>ppt_x</p:attrName>
                                        </p:attrNameLst>
                                      </p:cBhvr>
                                    </p:anim>
                                    <p:set>
                                      <p:cBhvr>
                                        <p:cTn id="12" dur="768" fill="hold"/>
                                        <p:tgtEl>
                                          <p:spTgt spid="270349"/>
                                        </p:tgtEl>
                                        <p:attrNameLst>
                                          <p:attrName>ppt_y</p:attrName>
                                        </p:attrNameLst>
                                      </p:cBhvr>
                                      <p:to>
                                        <p:strVal val="(#ppt_y+0.4)"/>
                                      </p:to>
                                    </p:set>
                                    <p:anim from="(#ppt_y+0.4)" to="(#ppt_y)" calcmode="lin" valueType="num">
                                      <p:cBhvr>
                                        <p:cTn id="13" dur="1230" accel="100000" fill="hold">
                                          <p:stCondLst>
                                            <p:cond delay="768"/>
                                          </p:stCondLst>
                                        </p:cTn>
                                        <p:tgtEl>
                                          <p:spTgt spid="27034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70351">
                                            <p:txEl>
                                              <p:pRg st="0" end="0"/>
                                            </p:txEl>
                                          </p:spTgt>
                                        </p:tgtEl>
                                        <p:attrNameLst>
                                          <p:attrName>style.visibility</p:attrName>
                                        </p:attrNameLst>
                                      </p:cBhvr>
                                      <p:to>
                                        <p:strVal val="visible"/>
                                      </p:to>
                                    </p:set>
                                    <p:anim calcmode="lin" valueType="num">
                                      <p:cBhvr>
                                        <p:cTn id="18" dur="500" fill="hold"/>
                                        <p:tgtEl>
                                          <p:spTgt spid="2703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703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7035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70351">
                                            <p:txEl>
                                              <p:pRg st="1" end="1"/>
                                            </p:txEl>
                                          </p:spTgt>
                                        </p:tgtEl>
                                        <p:attrNameLst>
                                          <p:attrName>style.visibility</p:attrName>
                                        </p:attrNameLst>
                                      </p:cBhvr>
                                      <p:to>
                                        <p:strVal val="visible"/>
                                      </p:to>
                                    </p:set>
                                    <p:anim calcmode="lin" valueType="num">
                                      <p:cBhvr>
                                        <p:cTn id="23" dur="500" fill="hold"/>
                                        <p:tgtEl>
                                          <p:spTgt spid="27035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7035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7035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70351">
                                            <p:txEl>
                                              <p:pRg st="2" end="2"/>
                                            </p:txEl>
                                          </p:spTgt>
                                        </p:tgtEl>
                                        <p:attrNameLst>
                                          <p:attrName>style.visibility</p:attrName>
                                        </p:attrNameLst>
                                      </p:cBhvr>
                                      <p:to>
                                        <p:strVal val="visible"/>
                                      </p:to>
                                    </p:set>
                                    <p:anim calcmode="lin" valueType="num">
                                      <p:cBhvr>
                                        <p:cTn id="28" dur="500" fill="hold"/>
                                        <p:tgtEl>
                                          <p:spTgt spid="27035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7035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7035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70351">
                                            <p:txEl>
                                              <p:pRg st="3" end="3"/>
                                            </p:txEl>
                                          </p:spTgt>
                                        </p:tgtEl>
                                        <p:attrNameLst>
                                          <p:attrName>style.visibility</p:attrName>
                                        </p:attrNameLst>
                                      </p:cBhvr>
                                      <p:to>
                                        <p:strVal val="visible"/>
                                      </p:to>
                                    </p:set>
                                    <p:anim calcmode="lin" valueType="num">
                                      <p:cBhvr>
                                        <p:cTn id="33" dur="500" fill="hold"/>
                                        <p:tgtEl>
                                          <p:spTgt spid="27035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7035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7035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70351">
                                            <p:txEl>
                                              <p:pRg st="4" end="4"/>
                                            </p:txEl>
                                          </p:spTgt>
                                        </p:tgtEl>
                                        <p:attrNameLst>
                                          <p:attrName>style.visibility</p:attrName>
                                        </p:attrNameLst>
                                      </p:cBhvr>
                                      <p:to>
                                        <p:strVal val="visible"/>
                                      </p:to>
                                    </p:set>
                                    <p:anim calcmode="lin" valueType="num">
                                      <p:cBhvr>
                                        <p:cTn id="38" dur="500" fill="hold"/>
                                        <p:tgtEl>
                                          <p:spTgt spid="27035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7035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703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9" grpId="0"/>
      <p:bldP spid="270351" grpId="0" build="p">
        <p:tmplLst>
          <p:tmpl lvl="1">
            <p:tnLst>
              <p:par>
                <p:cTn presetID="53" presetClass="entr" presetSubtype="0" fill="hold" nodeType="clickEffect">
                  <p:stCondLst>
                    <p:cond delay="0"/>
                  </p:stCondLst>
                  <p:childTnLst>
                    <p:set>
                      <p:cBhvr>
                        <p:cTn dur="1" fill="hold">
                          <p:stCondLst>
                            <p:cond delay="0"/>
                          </p:stCondLst>
                        </p:cTn>
                        <p:tgtEl>
                          <p:spTgt spid="270351"/>
                        </p:tgtEl>
                        <p:attrNameLst>
                          <p:attrName>style.visibility</p:attrName>
                        </p:attrNameLst>
                      </p:cBhvr>
                      <p:to>
                        <p:strVal val="visible"/>
                      </p:to>
                    </p:set>
                    <p:anim calcmode="lin" valueType="num">
                      <p:cBhvr>
                        <p:cTn dur="500" fill="hold"/>
                        <p:tgtEl>
                          <p:spTgt spid="270351"/>
                        </p:tgtEl>
                        <p:attrNameLst>
                          <p:attrName>ppt_w</p:attrName>
                        </p:attrNameLst>
                      </p:cBhvr>
                      <p:tavLst>
                        <p:tav tm="0">
                          <p:val>
                            <p:fltVal val="0"/>
                          </p:val>
                        </p:tav>
                        <p:tav tm="100000">
                          <p:val>
                            <p:strVal val="#ppt_w"/>
                          </p:val>
                        </p:tav>
                      </p:tavLst>
                    </p:anim>
                    <p:anim calcmode="lin" valueType="num">
                      <p:cBhvr>
                        <p:cTn dur="500" fill="hold"/>
                        <p:tgtEl>
                          <p:spTgt spid="270351"/>
                        </p:tgtEl>
                        <p:attrNameLst>
                          <p:attrName>ppt_h</p:attrName>
                        </p:attrNameLst>
                      </p:cBhvr>
                      <p:tavLst>
                        <p:tav tm="0">
                          <p:val>
                            <p:fltVal val="0"/>
                          </p:val>
                        </p:tav>
                        <p:tav tm="100000">
                          <p:val>
                            <p:strVal val="#ppt_h"/>
                          </p:val>
                        </p:tav>
                      </p:tavLst>
                    </p:anim>
                    <p:animEffect transition="in" filter="fade">
                      <p:cBhvr>
                        <p:cTn dur="500"/>
                        <p:tgtEl>
                          <p:spTgt spid="27035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70351"/>
                        </p:tgtEl>
                        <p:attrNameLst>
                          <p:attrName>style.visibility</p:attrName>
                        </p:attrNameLst>
                      </p:cBhvr>
                      <p:to>
                        <p:strVal val="visible"/>
                      </p:to>
                    </p:set>
                    <p:anim calcmode="lin" valueType="num">
                      <p:cBhvr>
                        <p:cTn dur="500" fill="hold"/>
                        <p:tgtEl>
                          <p:spTgt spid="270351"/>
                        </p:tgtEl>
                        <p:attrNameLst>
                          <p:attrName>ppt_w</p:attrName>
                        </p:attrNameLst>
                      </p:cBhvr>
                      <p:tavLst>
                        <p:tav tm="0">
                          <p:val>
                            <p:fltVal val="0"/>
                          </p:val>
                        </p:tav>
                        <p:tav tm="100000">
                          <p:val>
                            <p:strVal val="#ppt_w"/>
                          </p:val>
                        </p:tav>
                      </p:tavLst>
                    </p:anim>
                    <p:anim calcmode="lin" valueType="num">
                      <p:cBhvr>
                        <p:cTn dur="500" fill="hold"/>
                        <p:tgtEl>
                          <p:spTgt spid="270351"/>
                        </p:tgtEl>
                        <p:attrNameLst>
                          <p:attrName>ppt_h</p:attrName>
                        </p:attrNameLst>
                      </p:cBhvr>
                      <p:tavLst>
                        <p:tav tm="0">
                          <p:val>
                            <p:fltVal val="0"/>
                          </p:val>
                        </p:tav>
                        <p:tav tm="100000">
                          <p:val>
                            <p:strVal val="#ppt_h"/>
                          </p:val>
                        </p:tav>
                      </p:tavLst>
                    </p:anim>
                    <p:animEffect transition="in" filter="fade">
                      <p:cBhvr>
                        <p:cTn dur="500"/>
                        <p:tgtEl>
                          <p:spTgt spid="27035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70351"/>
                        </p:tgtEl>
                        <p:attrNameLst>
                          <p:attrName>style.visibility</p:attrName>
                        </p:attrNameLst>
                      </p:cBhvr>
                      <p:to>
                        <p:strVal val="visible"/>
                      </p:to>
                    </p:set>
                    <p:anim calcmode="lin" valueType="num">
                      <p:cBhvr>
                        <p:cTn dur="500" fill="hold"/>
                        <p:tgtEl>
                          <p:spTgt spid="270351"/>
                        </p:tgtEl>
                        <p:attrNameLst>
                          <p:attrName>ppt_w</p:attrName>
                        </p:attrNameLst>
                      </p:cBhvr>
                      <p:tavLst>
                        <p:tav tm="0">
                          <p:val>
                            <p:fltVal val="0"/>
                          </p:val>
                        </p:tav>
                        <p:tav tm="100000">
                          <p:val>
                            <p:strVal val="#ppt_w"/>
                          </p:val>
                        </p:tav>
                      </p:tavLst>
                    </p:anim>
                    <p:anim calcmode="lin" valueType="num">
                      <p:cBhvr>
                        <p:cTn dur="500" fill="hold"/>
                        <p:tgtEl>
                          <p:spTgt spid="270351"/>
                        </p:tgtEl>
                        <p:attrNameLst>
                          <p:attrName>ppt_h</p:attrName>
                        </p:attrNameLst>
                      </p:cBhvr>
                      <p:tavLst>
                        <p:tav tm="0">
                          <p:val>
                            <p:fltVal val="0"/>
                          </p:val>
                        </p:tav>
                        <p:tav tm="100000">
                          <p:val>
                            <p:strVal val="#ppt_h"/>
                          </p:val>
                        </p:tav>
                      </p:tavLst>
                    </p:anim>
                    <p:animEffect transition="in" filter="fade">
                      <p:cBhvr>
                        <p:cTn dur="500"/>
                        <p:tgtEl>
                          <p:spTgt spid="27035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70351"/>
                        </p:tgtEl>
                        <p:attrNameLst>
                          <p:attrName>style.visibility</p:attrName>
                        </p:attrNameLst>
                      </p:cBhvr>
                      <p:to>
                        <p:strVal val="visible"/>
                      </p:to>
                    </p:set>
                    <p:anim calcmode="lin" valueType="num">
                      <p:cBhvr>
                        <p:cTn dur="500" fill="hold"/>
                        <p:tgtEl>
                          <p:spTgt spid="270351"/>
                        </p:tgtEl>
                        <p:attrNameLst>
                          <p:attrName>ppt_w</p:attrName>
                        </p:attrNameLst>
                      </p:cBhvr>
                      <p:tavLst>
                        <p:tav tm="0">
                          <p:val>
                            <p:fltVal val="0"/>
                          </p:val>
                        </p:tav>
                        <p:tav tm="100000">
                          <p:val>
                            <p:strVal val="#ppt_w"/>
                          </p:val>
                        </p:tav>
                      </p:tavLst>
                    </p:anim>
                    <p:anim calcmode="lin" valueType="num">
                      <p:cBhvr>
                        <p:cTn dur="500" fill="hold"/>
                        <p:tgtEl>
                          <p:spTgt spid="270351"/>
                        </p:tgtEl>
                        <p:attrNameLst>
                          <p:attrName>ppt_h</p:attrName>
                        </p:attrNameLst>
                      </p:cBhvr>
                      <p:tavLst>
                        <p:tav tm="0">
                          <p:val>
                            <p:fltVal val="0"/>
                          </p:val>
                        </p:tav>
                        <p:tav tm="100000">
                          <p:val>
                            <p:strVal val="#ppt_h"/>
                          </p:val>
                        </p:tav>
                      </p:tavLst>
                    </p:anim>
                    <p:animEffect transition="in" filter="fade">
                      <p:cBhvr>
                        <p:cTn dur="500"/>
                        <p:tgtEl>
                          <p:spTgt spid="27035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70351"/>
                        </p:tgtEl>
                        <p:attrNameLst>
                          <p:attrName>style.visibility</p:attrName>
                        </p:attrNameLst>
                      </p:cBhvr>
                      <p:to>
                        <p:strVal val="visible"/>
                      </p:to>
                    </p:set>
                    <p:anim calcmode="lin" valueType="num">
                      <p:cBhvr>
                        <p:cTn dur="500" fill="hold"/>
                        <p:tgtEl>
                          <p:spTgt spid="270351"/>
                        </p:tgtEl>
                        <p:attrNameLst>
                          <p:attrName>ppt_w</p:attrName>
                        </p:attrNameLst>
                      </p:cBhvr>
                      <p:tavLst>
                        <p:tav tm="0">
                          <p:val>
                            <p:fltVal val="0"/>
                          </p:val>
                        </p:tav>
                        <p:tav tm="100000">
                          <p:val>
                            <p:strVal val="#ppt_w"/>
                          </p:val>
                        </p:tav>
                      </p:tavLst>
                    </p:anim>
                    <p:anim calcmode="lin" valueType="num">
                      <p:cBhvr>
                        <p:cTn dur="500" fill="hold"/>
                        <p:tgtEl>
                          <p:spTgt spid="270351"/>
                        </p:tgtEl>
                        <p:attrNameLst>
                          <p:attrName>ppt_h</p:attrName>
                        </p:attrNameLst>
                      </p:cBhvr>
                      <p:tavLst>
                        <p:tav tm="0">
                          <p:val>
                            <p:fltVal val="0"/>
                          </p:val>
                        </p:tav>
                        <p:tav tm="100000">
                          <p:val>
                            <p:strVal val="#ppt_h"/>
                          </p:val>
                        </p:tav>
                      </p:tavLst>
                    </p:anim>
                    <p:animEffect transition="in" filter="fade">
                      <p:cBhvr>
                        <p:cTn dur="500"/>
                        <p:tgtEl>
                          <p:spTgt spid="270351"/>
                        </p:tgtEl>
                      </p:cBhvr>
                    </p:animEffect>
                  </p:childTnLst>
                </p:cTn>
              </p:par>
            </p:tnLst>
          </p:tmpl>
        </p:tmplLst>
      </p:bldP>
    </p:bldLst>
  </p:timing>
  <p:hf hdr="0" dt="0"/>
  <p:txStyles>
    <p:titleStyle>
      <a:lvl1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5E4F6C-4C55-49E6-8553-C5A40FF4DCB3}" type="datetime8">
              <a:rPr lang="fa-IR" smtClean="0">
                <a:solidFill>
                  <a:prstClr val="black">
                    <a:tint val="75000"/>
                  </a:prstClr>
                </a:solidFill>
              </a:rPr>
              <a:pPr/>
              <a:t>سپتامبر 6، 16</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6F0F6F-5B55-4CB7-BE52-16632752DE58}" type="slidenum">
              <a:rPr lang="fa-IR" smtClean="0">
                <a:solidFill>
                  <a:prstClr val="black">
                    <a:tint val="75000"/>
                  </a:prstClr>
                </a:solidFill>
              </a:rPr>
              <a:pPr/>
              <a:t>‹#›</a:t>
            </a:fld>
            <a:endParaRPr lang="fa-I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9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9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1.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5.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5.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5.xml"/></Relationships>
</file>

<file path=ppt/slides/_rels/slide4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5.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Documents and Settings\behzad.DANESHGA-946E04\My Documents\بسم الله.jpg"/>
          <p:cNvPicPr>
            <a:picLocks noGrp="1" noChangeAspect="1" noChangeArrowheads="1"/>
          </p:cNvPicPr>
          <p:nvPr>
            <p:ph idx="1"/>
          </p:nvPr>
        </p:nvPicPr>
        <p:blipFill>
          <a:blip r:embed="rId2" cstate="print"/>
          <a:srcRect/>
          <a:stretch>
            <a:fillRect/>
          </a:stretch>
        </p:blipFill>
        <p:spPr>
          <a:xfrm>
            <a:off x="0" y="0"/>
            <a:ext cx="9144000" cy="6858000"/>
          </a:xfrm>
        </p:spPr>
      </p:pic>
      <p:sp>
        <p:nvSpPr>
          <p:cNvPr id="3" name="Slide Number Placeholder 2"/>
          <p:cNvSpPr>
            <a:spLocks noGrp="1"/>
          </p:cNvSpPr>
          <p:nvPr>
            <p:ph type="sldNum" sz="quarter" idx="11"/>
          </p:nvPr>
        </p:nvSpPr>
        <p:spPr/>
        <p:txBody>
          <a:bodyPr/>
          <a:lstStyle/>
          <a:p>
            <a:fld id="{CB529505-3606-4EC9-910D-816AEEFB7FAD}" type="slidenum">
              <a:rPr lang="fa-IR" smtClean="0"/>
              <a:pPr/>
              <a:t>1</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016" y="1484784"/>
            <a:ext cx="8892480" cy="4015918"/>
          </a:xfrm>
        </p:spPr>
        <p:txBody>
          <a:bodyPr/>
          <a:lstStyle/>
          <a:p>
            <a:pPr rtl="1"/>
            <a:r>
              <a:rPr lang="fa-IR" sz="4800" dirty="0" smtClean="0"/>
              <a:t>2. پوشش همگانی سلامت </a:t>
            </a:r>
            <a:r>
              <a:rPr lang="en-US" sz="4800" dirty="0" smtClean="0"/>
              <a:t/>
            </a:r>
            <a:br>
              <a:rPr lang="en-US" sz="4800" dirty="0" smtClean="0"/>
            </a:br>
            <a:r>
              <a:rPr lang="en-US" sz="4000" dirty="0" smtClean="0">
                <a:solidFill>
                  <a:srgbClr val="FF0000"/>
                </a:solidFill>
              </a:rPr>
              <a:t>U</a:t>
            </a:r>
            <a:r>
              <a:rPr lang="en-US" sz="4000" dirty="0" smtClean="0"/>
              <a:t>niversal </a:t>
            </a:r>
            <a:r>
              <a:rPr lang="en-US" sz="4000" dirty="0" smtClean="0">
                <a:solidFill>
                  <a:srgbClr val="FF0000"/>
                </a:solidFill>
              </a:rPr>
              <a:t>H</a:t>
            </a:r>
            <a:r>
              <a:rPr lang="en-US" sz="4000" dirty="0" smtClean="0"/>
              <a:t>ealth </a:t>
            </a:r>
            <a:r>
              <a:rPr lang="en-US" sz="4000" dirty="0" smtClean="0">
                <a:solidFill>
                  <a:srgbClr val="FF0000"/>
                </a:solidFill>
              </a:rPr>
              <a:t>C</a:t>
            </a:r>
            <a:r>
              <a:rPr lang="en-US" sz="4000" dirty="0" smtClean="0"/>
              <a:t>overage (</a:t>
            </a:r>
            <a:r>
              <a:rPr lang="en-US" sz="4000" dirty="0" smtClean="0">
                <a:solidFill>
                  <a:srgbClr val="FF0000"/>
                </a:solidFill>
              </a:rPr>
              <a:t>UHC</a:t>
            </a:r>
            <a:r>
              <a:rPr lang="en-US" sz="4000" dirty="0" smtClean="0"/>
              <a:t>)</a:t>
            </a:r>
            <a:r>
              <a:rPr lang="fa-IR" sz="4000" dirty="0" smtClean="0"/>
              <a:t/>
            </a:r>
            <a:br>
              <a:rPr lang="fa-IR" sz="4000" dirty="0" smtClean="0"/>
            </a:br>
            <a:r>
              <a:rPr lang="en-US" sz="4000" dirty="0" smtClean="0"/>
              <a:t>  </a:t>
            </a:r>
            <a:br>
              <a:rPr lang="en-US" sz="4000" dirty="0" smtClean="0"/>
            </a:br>
            <a:endParaRPr lang="fa-IR" sz="4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357166"/>
            <a:ext cx="8929718" cy="1928826"/>
          </a:xfrm>
        </p:spPr>
        <p:txBody>
          <a:bodyPr/>
          <a:lstStyle/>
          <a:p>
            <a:pPr algn="r"/>
            <a:r>
              <a:rPr lang="fa-IR" sz="3400" dirty="0" smtClean="0">
                <a:solidFill>
                  <a:srgbClr val="FFFF00"/>
                </a:solidFill>
                <a:effectLst/>
                <a:cs typeface="B Titr" pitchFamily="2" charset="-78"/>
              </a:rPr>
              <a:t>پوشش همگانی سلامت راهبرد سازمان بهداشت جهانی است برای تضمین و عملی ساختن شعار‌«سلامت برای همه»</a:t>
            </a:r>
            <a:endParaRPr lang="fa-IR" sz="3400" dirty="0">
              <a:solidFill>
                <a:srgbClr val="FFFF00"/>
              </a:solidFill>
              <a:effectLst/>
              <a:cs typeface="B Titr" pitchFamily="2" charset="-78"/>
            </a:endParaRPr>
          </a:p>
        </p:txBody>
      </p:sp>
      <p:sp>
        <p:nvSpPr>
          <p:cNvPr id="3" name="Content Placeholder 2"/>
          <p:cNvSpPr>
            <a:spLocks noGrp="1"/>
          </p:cNvSpPr>
          <p:nvPr>
            <p:ph idx="1"/>
          </p:nvPr>
        </p:nvSpPr>
        <p:spPr>
          <a:xfrm>
            <a:off x="71438" y="2143116"/>
            <a:ext cx="8858280" cy="4357718"/>
          </a:xfrm>
        </p:spPr>
        <p:txBody>
          <a:bodyPr/>
          <a:lstStyle/>
          <a:p>
            <a:r>
              <a:rPr lang="fa-IR" sz="2800" dirty="0" smtClean="0"/>
              <a:t>پوشش همگانی سلامت، اصطلاحی است که سازمان جهانی بهداشت، به منظور توصیف راهبرد پیشنهادی خود در جهت « سلامت برای همه » به کار برده است. </a:t>
            </a:r>
            <a:endParaRPr lang="fa-IR" sz="2800" dirty="0" smtClean="0"/>
          </a:p>
          <a:p>
            <a:r>
              <a:rPr lang="fa-IR" sz="2800" dirty="0" smtClean="0"/>
              <a:t>پوشش </a:t>
            </a:r>
            <a:r>
              <a:rPr lang="fa-IR" sz="2800" dirty="0" smtClean="0"/>
              <a:t>همگانی سلامت، اساس تضمین امنیت سلامتی جامعه و بر پایه ی اساسنامه ی سازمان جهانی بهداشت (1948) </a:t>
            </a:r>
            <a:endParaRPr lang="fa-IR" sz="2800" dirty="0" smtClean="0"/>
          </a:p>
          <a:p>
            <a:r>
              <a:rPr lang="fa-IR" sz="2800" dirty="0" smtClean="0"/>
              <a:t>در </a:t>
            </a:r>
            <a:r>
              <a:rPr lang="fa-IR" sz="2800" dirty="0" smtClean="0"/>
              <a:t>گزارش سازمان جهانی بهداشت در سال 2008 ، اصل پوشش همگانی و دستیابی به شاخص های اجتماعی سلامتی مورد تاکید قرار گرفته است.</a:t>
            </a:r>
          </a:p>
          <a:p>
            <a:r>
              <a:rPr lang="fa-IR" sz="2800" dirty="0" smtClean="0"/>
              <a:t>در گزارش 2010 سازمان بهداشت جهانی، تامین مالی را به عنوان راه رسیدن به پوشش همگانی معرفی می کند</a:t>
            </a:r>
            <a:endParaRPr lang="fa-IR" sz="2800" dirty="0"/>
          </a:p>
        </p:txBody>
      </p:sp>
      <p:sp>
        <p:nvSpPr>
          <p:cNvPr id="4" name="Slide Number Placeholder 3"/>
          <p:cNvSpPr>
            <a:spLocks noGrp="1"/>
          </p:cNvSpPr>
          <p:nvPr>
            <p:ph type="sldNum" sz="quarter" idx="11"/>
          </p:nvPr>
        </p:nvSpPr>
        <p:spPr/>
        <p:txBody>
          <a:bodyPr/>
          <a:lstStyle/>
          <a:p>
            <a:fld id="{CB529505-3606-4EC9-910D-816AEEFB7FAD}" type="slidenum">
              <a:rPr lang="fa-IR" smtClean="0"/>
              <a:pPr/>
              <a:t>11</a:t>
            </a:fld>
            <a:endParaRPr lang="fa-IR"/>
          </a:p>
        </p:txBody>
      </p:sp>
      <p:sp>
        <p:nvSpPr>
          <p:cNvPr id="5" name="Footer Placeholder 4"/>
          <p:cNvSpPr>
            <a:spLocks noGrp="1"/>
          </p:cNvSpPr>
          <p:nvPr>
            <p:ph type="ftr" sz="quarter" idx="12"/>
          </p:nvPr>
        </p:nvSpPr>
        <p:spPr/>
        <p:txBody>
          <a:bodyPr/>
          <a:lstStyle/>
          <a:p>
            <a:r>
              <a:rPr lang="fa-IR" dirty="0" smtClean="0"/>
              <a:t>همایش معاونین توسعه - شهریور 95</a:t>
            </a:r>
            <a:endParaRPr lang="fa-IR"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643998" cy="5054617"/>
          </a:xfrm>
        </p:spPr>
        <p:txBody>
          <a:bodyPr/>
          <a:lstStyle/>
          <a:p>
            <a:pPr>
              <a:buNone/>
            </a:pPr>
            <a:r>
              <a:rPr lang="fa-IR" sz="4000" dirty="0" smtClean="0">
                <a:cs typeface="B Titr" pitchFamily="2" charset="-78"/>
              </a:rPr>
              <a:t>پوشش همگانی سلامت عبارت است از:</a:t>
            </a:r>
          </a:p>
          <a:p>
            <a:endParaRPr lang="fa-IR" dirty="0" smtClean="0">
              <a:cs typeface="B Titr" pitchFamily="2" charset="-78"/>
            </a:endParaRPr>
          </a:p>
          <a:p>
            <a:r>
              <a:rPr lang="fa-IR" dirty="0" smtClean="0">
                <a:cs typeface="B Titr" pitchFamily="2" charset="-78"/>
              </a:rPr>
              <a:t>دسترسي به مداخلات اصلي سلامت شامل </a:t>
            </a:r>
            <a:r>
              <a:rPr lang="fa-IR" dirty="0" smtClean="0">
                <a:solidFill>
                  <a:srgbClr val="FF0000"/>
                </a:solidFill>
                <a:cs typeface="B Titr" pitchFamily="2" charset="-78"/>
              </a:rPr>
              <a:t>ارتقا، پيشگيري، درمان و توانبخشي و خدمات تسکینی </a:t>
            </a:r>
            <a:r>
              <a:rPr lang="fa-IR" dirty="0" smtClean="0">
                <a:cs typeface="B Titr" pitchFamily="2" charset="-78"/>
              </a:rPr>
              <a:t>در سطحی از هزينه که افراد توان پرداخت آن را داشته باشند و دچار هزینه های کمرشکن نشوند</a:t>
            </a:r>
            <a:endParaRPr lang="fa-IR" dirty="0">
              <a:cs typeface="B Titr" pitchFamily="2" charset="-78"/>
            </a:endParaRPr>
          </a:p>
        </p:txBody>
      </p:sp>
      <p:sp>
        <p:nvSpPr>
          <p:cNvPr id="4" name="Slide Number Placeholder 3"/>
          <p:cNvSpPr>
            <a:spLocks noGrp="1"/>
          </p:cNvSpPr>
          <p:nvPr>
            <p:ph type="sldNum" sz="quarter" idx="11"/>
          </p:nvPr>
        </p:nvSpPr>
        <p:spPr/>
        <p:txBody>
          <a:bodyPr/>
          <a:lstStyle/>
          <a:p>
            <a:fld id="{CB529505-3606-4EC9-910D-816AEEFB7FAD}" type="slidenum">
              <a:rPr lang="fa-IR" smtClean="0"/>
              <a:pPr/>
              <a:t>12</a:t>
            </a:fld>
            <a:endParaRPr lang="fa-IR"/>
          </a:p>
        </p:txBody>
      </p:sp>
      <p:sp>
        <p:nvSpPr>
          <p:cNvPr id="5" name="Footer Placeholder 4"/>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144000" cy="990600"/>
          </a:xfrm>
          <a:prstGeom prst="rect">
            <a:avLst/>
          </a:prstGeom>
          <a:noFill/>
          <a:ln w="9525">
            <a:noFill/>
            <a:miter lim="800000"/>
            <a:headEnd/>
            <a:tailEnd/>
          </a:ln>
        </p:spPr>
        <p:txBody>
          <a:bodyPr anchor="ctr"/>
          <a:lstStyle/>
          <a:p>
            <a:pPr eaLnBrk="0" hangingPunct="0"/>
            <a:endParaRPr lang="fa-IR" sz="3200" b="1">
              <a:solidFill>
                <a:srgbClr val="003300"/>
              </a:solidFill>
            </a:endParaRPr>
          </a:p>
        </p:txBody>
      </p:sp>
      <p:sp>
        <p:nvSpPr>
          <p:cNvPr id="24579" name="Text Box 19"/>
          <p:cNvSpPr txBox="1">
            <a:spLocks noChangeArrowheads="1"/>
          </p:cNvSpPr>
          <p:nvPr/>
        </p:nvSpPr>
        <p:spPr bwMode="auto">
          <a:xfrm>
            <a:off x="1279525" y="239713"/>
            <a:ext cx="184150" cy="396875"/>
          </a:xfrm>
          <a:prstGeom prst="rect">
            <a:avLst/>
          </a:prstGeom>
          <a:noFill/>
          <a:ln w="9525">
            <a:noFill/>
            <a:miter lim="800000"/>
            <a:headEnd/>
            <a:tailEnd/>
          </a:ln>
        </p:spPr>
        <p:txBody>
          <a:bodyPr wrap="none">
            <a:spAutoFit/>
          </a:bodyPr>
          <a:lstStyle/>
          <a:p>
            <a:endParaRPr lang="fa-IR" sz="2000"/>
          </a:p>
        </p:txBody>
      </p:sp>
      <p:sp>
        <p:nvSpPr>
          <p:cNvPr id="10244" name="Rectangle 20"/>
          <p:cNvSpPr>
            <a:spLocks noGrp="1"/>
          </p:cNvSpPr>
          <p:nvPr>
            <p:ph type="title"/>
          </p:nvPr>
        </p:nvSpPr>
        <p:spPr bwMode="auto">
          <a:xfrm>
            <a:off x="0" y="138336"/>
            <a:ext cx="9090720" cy="1147524"/>
          </a:xfrm>
        </p:spPr>
        <p:txBody>
          <a:bodyPr wrap="square" numCol="1" compatLnSpc="1">
            <a:prstTxWarp prst="textNoShape">
              <a:avLst/>
            </a:prstTxWarp>
            <a:noAutofit/>
          </a:bodyPr>
          <a:lstStyle/>
          <a:p>
            <a:r>
              <a:rPr lang="fa-IR" sz="3200" dirty="0" smtClean="0">
                <a:cs typeface="B Titr" pitchFamily="2" charset="-78"/>
              </a:rPr>
              <a:t>ابعاد پوشش همگانی:</a:t>
            </a:r>
            <a:br>
              <a:rPr lang="fa-IR" sz="3200" dirty="0" smtClean="0">
                <a:cs typeface="B Titr" pitchFamily="2" charset="-78"/>
              </a:rPr>
            </a:br>
            <a:r>
              <a:rPr lang="fa-IR" sz="2400" dirty="0" smtClean="0">
                <a:solidFill>
                  <a:srgbClr val="CC0000"/>
                </a:solidFill>
                <a:cs typeface="B Titr" pitchFamily="2" charset="-78"/>
              </a:rPr>
              <a:t>پوشش تمامی جمعیت، پوشش خدمات سلامت، حفاظت در برابر مخاطرات مالی</a:t>
            </a:r>
            <a:endParaRPr lang="en-US" sz="3200" dirty="0" smtClean="0">
              <a:solidFill>
                <a:srgbClr val="CC0000"/>
              </a:solidFill>
              <a:cs typeface="B Titr" pitchFamily="2" charset="-78"/>
            </a:endParaRPr>
          </a:p>
        </p:txBody>
      </p:sp>
      <p:sp>
        <p:nvSpPr>
          <p:cNvPr id="21" name="Cube 20"/>
          <p:cNvSpPr/>
          <p:nvPr/>
        </p:nvSpPr>
        <p:spPr>
          <a:xfrm>
            <a:off x="3352800" y="3668233"/>
            <a:ext cx="2514600" cy="1447800"/>
          </a:xfrm>
          <a:prstGeom prst="cube">
            <a:avLst>
              <a:gd name="adj" fmla="val 38798"/>
            </a:avLst>
          </a:prstGeom>
          <a:solidFill>
            <a:srgbClr val="CCFF66"/>
          </a:solidFill>
          <a:ln w="28575">
            <a:solidFill>
              <a:srgbClr val="002060"/>
            </a:solidFill>
          </a:ln>
          <a:effectLst>
            <a:glow rad="63500">
              <a:schemeClr val="accent2">
                <a:satMod val="175000"/>
                <a:alpha val="40000"/>
              </a:schemeClr>
            </a:glow>
          </a:effectLst>
          <a:scene3d>
            <a:camera prst="orthographicFront"/>
            <a:lightRig rig="morning"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AutoShape 3"/>
          <p:cNvSpPr>
            <a:spLocks noChangeArrowheads="1"/>
          </p:cNvSpPr>
          <p:nvPr/>
        </p:nvSpPr>
        <p:spPr bwMode="auto">
          <a:xfrm rot="10800000">
            <a:off x="533400" y="4582633"/>
            <a:ext cx="2590800" cy="381000"/>
          </a:xfrm>
          <a:custGeom>
            <a:avLst/>
            <a:gdLst>
              <a:gd name="T0" fmla="*/ 2270707 w 21600"/>
              <a:gd name="T1" fmla="*/ 0 h 21600"/>
              <a:gd name="T2" fmla="*/ 0 w 21600"/>
              <a:gd name="T3" fmla="*/ 190500 h 21600"/>
              <a:gd name="T4" fmla="*/ 2270707 w 21600"/>
              <a:gd name="T5" fmla="*/ 381000 h 21600"/>
              <a:gd name="T6" fmla="*/ 2514600 w 21600"/>
              <a:gd name="T7" fmla="*/ 190500 h 21600"/>
              <a:gd name="T8" fmla="*/ 17694720 60000 65536"/>
              <a:gd name="T9" fmla="*/ 11796480 60000 65536"/>
              <a:gd name="T10" fmla="*/ 5898240 60000 65536"/>
              <a:gd name="T11" fmla="*/ 0 60000 65536"/>
              <a:gd name="T12" fmla="*/ 3375 w 21600"/>
              <a:gd name="T13" fmla="*/ 5399 h 21600"/>
              <a:gd name="T14" fmla="*/ 20552 w 21600"/>
              <a:gd name="T15" fmla="*/ 16201 h 21600"/>
            </a:gdLst>
            <a:ahLst/>
            <a:cxnLst>
              <a:cxn ang="T8">
                <a:pos x="T0" y="T1"/>
              </a:cxn>
              <a:cxn ang="T9">
                <a:pos x="T2" y="T3"/>
              </a:cxn>
              <a:cxn ang="T10">
                <a:pos x="T4" y="T5"/>
              </a:cxn>
              <a:cxn ang="T11">
                <a:pos x="T6" y="T7"/>
              </a:cxn>
            </a:cxnLst>
            <a:rect l="T12" t="T13" r="T14" b="T15"/>
            <a:pathLst>
              <a:path w="21600" h="21600">
                <a:moveTo>
                  <a:pt x="19505" y="0"/>
                </a:moveTo>
                <a:lnTo>
                  <a:pt x="19505" y="5399"/>
                </a:lnTo>
                <a:lnTo>
                  <a:pt x="3375" y="5399"/>
                </a:lnTo>
                <a:lnTo>
                  <a:pt x="3375" y="16201"/>
                </a:lnTo>
                <a:lnTo>
                  <a:pt x="19505" y="16201"/>
                </a:lnTo>
                <a:lnTo>
                  <a:pt x="19505"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solidFill>
            <a:srgbClr val="CCFF66"/>
          </a:solidFill>
          <a:ln w="9525">
            <a:solidFill>
              <a:schemeClr val="tx1"/>
            </a:solidFill>
            <a:miter lim="800000"/>
            <a:headEnd/>
            <a:tailEnd/>
          </a:ln>
          <a:effectLst>
            <a:glow rad="63500">
              <a:schemeClr val="accent2">
                <a:satMod val="175000"/>
                <a:alpha val="40000"/>
              </a:schemeClr>
            </a:glow>
          </a:effectLst>
        </p:spPr>
        <p:txBody>
          <a:bodyPr wrap="none" anchor="ctr"/>
          <a:lstStyle/>
          <a:p>
            <a:pPr>
              <a:defRPr/>
            </a:pPr>
            <a:endParaRPr lang="en-US">
              <a:latin typeface="Arial" charset="0"/>
              <a:cs typeface="Arial" charset="0"/>
            </a:endParaRPr>
          </a:p>
        </p:txBody>
      </p:sp>
      <p:sp>
        <p:nvSpPr>
          <p:cNvPr id="23" name="AutoShape 15"/>
          <p:cNvSpPr>
            <a:spLocks noChangeArrowheads="1"/>
          </p:cNvSpPr>
          <p:nvPr/>
        </p:nvSpPr>
        <p:spPr bwMode="auto">
          <a:xfrm rot="18827378">
            <a:off x="5812634" y="3634305"/>
            <a:ext cx="753819" cy="381000"/>
          </a:xfrm>
          <a:custGeom>
            <a:avLst/>
            <a:gdLst>
              <a:gd name="T0" fmla="*/ 561943 w 21600"/>
              <a:gd name="T1" fmla="*/ 0 h 21600"/>
              <a:gd name="T2" fmla="*/ 0 w 21600"/>
              <a:gd name="T3" fmla="*/ 190500 h 21600"/>
              <a:gd name="T4" fmla="*/ 561943 w 21600"/>
              <a:gd name="T5" fmla="*/ 381000 h 21600"/>
              <a:gd name="T6" fmla="*/ 622300 w 21600"/>
              <a:gd name="T7" fmla="*/ 190500 h 21600"/>
              <a:gd name="T8" fmla="*/ 17694720 60000 65536"/>
              <a:gd name="T9" fmla="*/ 11796480 60000 65536"/>
              <a:gd name="T10" fmla="*/ 5898240 60000 65536"/>
              <a:gd name="T11" fmla="*/ 0 60000 65536"/>
              <a:gd name="T12" fmla="*/ 3375 w 21600"/>
              <a:gd name="T13" fmla="*/ 5399 h 21600"/>
              <a:gd name="T14" fmla="*/ 20552 w 21600"/>
              <a:gd name="T15" fmla="*/ 16201 h 21600"/>
            </a:gdLst>
            <a:ahLst/>
            <a:cxnLst>
              <a:cxn ang="T8">
                <a:pos x="T0" y="T1"/>
              </a:cxn>
              <a:cxn ang="T9">
                <a:pos x="T2" y="T3"/>
              </a:cxn>
              <a:cxn ang="T10">
                <a:pos x="T4" y="T5"/>
              </a:cxn>
              <a:cxn ang="T11">
                <a:pos x="T6" y="T7"/>
              </a:cxn>
            </a:cxnLst>
            <a:rect l="T12" t="T13" r="T14" b="T15"/>
            <a:pathLst>
              <a:path w="21600" h="21600">
                <a:moveTo>
                  <a:pt x="19505" y="0"/>
                </a:moveTo>
                <a:lnTo>
                  <a:pt x="19505" y="5399"/>
                </a:lnTo>
                <a:lnTo>
                  <a:pt x="3375" y="5399"/>
                </a:lnTo>
                <a:lnTo>
                  <a:pt x="3375" y="16201"/>
                </a:lnTo>
                <a:lnTo>
                  <a:pt x="19505" y="16201"/>
                </a:lnTo>
                <a:lnTo>
                  <a:pt x="19505"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solidFill>
            <a:srgbClr val="CCFF66"/>
          </a:solidFill>
          <a:ln w="9525">
            <a:solidFill>
              <a:schemeClr val="tx1"/>
            </a:solidFill>
            <a:miter lim="800000"/>
            <a:headEnd/>
            <a:tailEnd/>
          </a:ln>
          <a:effectLst>
            <a:glow rad="63500">
              <a:schemeClr val="accent2">
                <a:satMod val="175000"/>
                <a:alpha val="40000"/>
              </a:schemeClr>
            </a:glow>
          </a:effectLst>
        </p:spPr>
        <p:txBody>
          <a:bodyPr wrap="none" anchor="ctr"/>
          <a:lstStyle/>
          <a:p>
            <a:pPr>
              <a:defRPr/>
            </a:pPr>
            <a:endParaRPr lang="en-US">
              <a:latin typeface="Arial" charset="0"/>
              <a:cs typeface="Arial" charset="0"/>
            </a:endParaRPr>
          </a:p>
        </p:txBody>
      </p:sp>
      <p:sp>
        <p:nvSpPr>
          <p:cNvPr id="24" name="AutoShape 21"/>
          <p:cNvSpPr>
            <a:spLocks noChangeArrowheads="1"/>
          </p:cNvSpPr>
          <p:nvPr/>
        </p:nvSpPr>
        <p:spPr bwMode="auto">
          <a:xfrm rot="16200000">
            <a:off x="4076700" y="3390900"/>
            <a:ext cx="914400" cy="381000"/>
          </a:xfrm>
          <a:custGeom>
            <a:avLst/>
            <a:gdLst>
              <a:gd name="T0" fmla="*/ 1307377 w 21600"/>
              <a:gd name="T1" fmla="*/ 0 h 21600"/>
              <a:gd name="T2" fmla="*/ 0 w 21600"/>
              <a:gd name="T3" fmla="*/ 190500 h 21600"/>
              <a:gd name="T4" fmla="*/ 1307377 w 21600"/>
              <a:gd name="T5" fmla="*/ 381000 h 21600"/>
              <a:gd name="T6" fmla="*/ 1447800 w 21600"/>
              <a:gd name="T7" fmla="*/ 190500 h 21600"/>
              <a:gd name="T8" fmla="*/ 17694720 60000 65536"/>
              <a:gd name="T9" fmla="*/ 11796480 60000 65536"/>
              <a:gd name="T10" fmla="*/ 5898240 60000 65536"/>
              <a:gd name="T11" fmla="*/ 0 60000 65536"/>
              <a:gd name="T12" fmla="*/ 3375 w 21600"/>
              <a:gd name="T13" fmla="*/ 5399 h 21600"/>
              <a:gd name="T14" fmla="*/ 20552 w 21600"/>
              <a:gd name="T15" fmla="*/ 16201 h 21600"/>
            </a:gdLst>
            <a:ahLst/>
            <a:cxnLst>
              <a:cxn ang="T8">
                <a:pos x="T0" y="T1"/>
              </a:cxn>
              <a:cxn ang="T9">
                <a:pos x="T2" y="T3"/>
              </a:cxn>
              <a:cxn ang="T10">
                <a:pos x="T4" y="T5"/>
              </a:cxn>
              <a:cxn ang="T11">
                <a:pos x="T6" y="T7"/>
              </a:cxn>
            </a:cxnLst>
            <a:rect l="T12" t="T13" r="T14" b="T15"/>
            <a:pathLst>
              <a:path w="21600" h="21600">
                <a:moveTo>
                  <a:pt x="19505" y="0"/>
                </a:moveTo>
                <a:lnTo>
                  <a:pt x="19505" y="5399"/>
                </a:lnTo>
                <a:lnTo>
                  <a:pt x="3375" y="5399"/>
                </a:lnTo>
                <a:lnTo>
                  <a:pt x="3375" y="16201"/>
                </a:lnTo>
                <a:lnTo>
                  <a:pt x="19505" y="16201"/>
                </a:lnTo>
                <a:lnTo>
                  <a:pt x="19505" y="21600"/>
                </a:lnTo>
                <a:lnTo>
                  <a:pt x="21600" y="10800"/>
                </a:lnTo>
                <a:close/>
              </a:path>
              <a:path w="21600" h="21600">
                <a:moveTo>
                  <a:pt x="1350" y="5399"/>
                </a:moveTo>
                <a:lnTo>
                  <a:pt x="1350" y="16201"/>
                </a:lnTo>
                <a:lnTo>
                  <a:pt x="2700" y="16201"/>
                </a:lnTo>
                <a:lnTo>
                  <a:pt x="2700" y="5399"/>
                </a:lnTo>
                <a:close/>
              </a:path>
              <a:path w="21600" h="21600">
                <a:moveTo>
                  <a:pt x="0" y="5399"/>
                </a:moveTo>
                <a:lnTo>
                  <a:pt x="0" y="16201"/>
                </a:lnTo>
                <a:lnTo>
                  <a:pt x="675" y="16201"/>
                </a:lnTo>
                <a:lnTo>
                  <a:pt x="675" y="5399"/>
                </a:lnTo>
                <a:close/>
              </a:path>
            </a:pathLst>
          </a:custGeom>
          <a:solidFill>
            <a:srgbClr val="CCFF66"/>
          </a:solidFill>
          <a:ln w="9525">
            <a:solidFill>
              <a:schemeClr val="tx1"/>
            </a:solidFill>
            <a:miter lim="800000"/>
            <a:headEnd/>
            <a:tailEnd/>
          </a:ln>
          <a:effectLst>
            <a:glow rad="63500">
              <a:schemeClr val="accent2">
                <a:satMod val="175000"/>
                <a:alpha val="40000"/>
              </a:schemeClr>
            </a:glow>
          </a:effectLst>
        </p:spPr>
        <p:txBody>
          <a:bodyPr wrap="none" anchor="ctr"/>
          <a:lstStyle/>
          <a:p>
            <a:pPr>
              <a:defRPr/>
            </a:pPr>
            <a:endParaRPr lang="en-US">
              <a:latin typeface="Arial" charset="0"/>
              <a:cs typeface="Arial" charset="0"/>
            </a:endParaRPr>
          </a:p>
        </p:txBody>
      </p:sp>
      <p:sp>
        <p:nvSpPr>
          <p:cNvPr id="24591" name="Text Box 11"/>
          <p:cNvSpPr txBox="1">
            <a:spLocks noChangeArrowheads="1"/>
          </p:cNvSpPr>
          <p:nvPr/>
        </p:nvSpPr>
        <p:spPr bwMode="auto">
          <a:xfrm>
            <a:off x="1371600" y="5268913"/>
            <a:ext cx="3673475" cy="368300"/>
          </a:xfrm>
          <a:prstGeom prst="rect">
            <a:avLst/>
          </a:prstGeom>
          <a:noFill/>
          <a:ln w="9525">
            <a:noFill/>
            <a:miter lim="800000"/>
            <a:headEnd/>
            <a:tailEnd/>
          </a:ln>
        </p:spPr>
        <p:txBody>
          <a:bodyPr wrap="none">
            <a:spAutoFit/>
          </a:bodyPr>
          <a:lstStyle/>
          <a:p>
            <a:r>
              <a:rPr lang="en-US" b="1"/>
              <a:t>Breadth (% population covered)</a:t>
            </a:r>
          </a:p>
        </p:txBody>
      </p:sp>
      <p:sp>
        <p:nvSpPr>
          <p:cNvPr id="24592" name="Text Box 12"/>
          <p:cNvSpPr txBox="1">
            <a:spLocks noChangeArrowheads="1"/>
          </p:cNvSpPr>
          <p:nvPr/>
        </p:nvSpPr>
        <p:spPr bwMode="auto">
          <a:xfrm>
            <a:off x="6324600" y="4430713"/>
            <a:ext cx="2590800" cy="646112"/>
          </a:xfrm>
          <a:prstGeom prst="rect">
            <a:avLst/>
          </a:prstGeom>
          <a:noFill/>
          <a:ln w="9525">
            <a:noFill/>
            <a:miter lim="800000"/>
            <a:headEnd/>
            <a:tailEnd/>
          </a:ln>
        </p:spPr>
        <p:txBody>
          <a:bodyPr>
            <a:spAutoFit/>
          </a:bodyPr>
          <a:lstStyle/>
          <a:p>
            <a:r>
              <a:rPr lang="en-US" b="1"/>
              <a:t>Depth and quality</a:t>
            </a:r>
          </a:p>
          <a:p>
            <a:r>
              <a:rPr lang="en-US" b="1"/>
              <a:t>(services covered)</a:t>
            </a:r>
          </a:p>
        </p:txBody>
      </p:sp>
      <p:sp>
        <p:nvSpPr>
          <p:cNvPr id="24593" name="Text Box 13"/>
          <p:cNvSpPr txBox="1">
            <a:spLocks noChangeArrowheads="1"/>
          </p:cNvSpPr>
          <p:nvPr/>
        </p:nvSpPr>
        <p:spPr bwMode="auto">
          <a:xfrm>
            <a:off x="6934200" y="1687513"/>
            <a:ext cx="1069975" cy="646112"/>
          </a:xfrm>
          <a:prstGeom prst="rect">
            <a:avLst/>
          </a:prstGeom>
          <a:noFill/>
          <a:ln w="9525">
            <a:noFill/>
            <a:miter lim="800000"/>
            <a:headEnd/>
            <a:tailEnd/>
          </a:ln>
        </p:spPr>
        <p:txBody>
          <a:bodyPr wrap="none">
            <a:spAutoFit/>
          </a:bodyPr>
          <a:lstStyle/>
          <a:p>
            <a:pPr algn="ctr"/>
            <a:r>
              <a:rPr lang="en-US" b="1"/>
              <a:t>% Cost</a:t>
            </a:r>
          </a:p>
          <a:p>
            <a:pPr algn="ctr"/>
            <a:r>
              <a:rPr lang="en-US" b="1"/>
              <a:t>covered</a:t>
            </a:r>
          </a:p>
        </p:txBody>
      </p:sp>
      <p:sp>
        <p:nvSpPr>
          <p:cNvPr id="9234" name="Text Box 16"/>
          <p:cNvSpPr txBox="1">
            <a:spLocks noChangeArrowheads="1"/>
          </p:cNvSpPr>
          <p:nvPr/>
        </p:nvSpPr>
        <p:spPr bwMode="auto">
          <a:xfrm>
            <a:off x="609600" y="4267200"/>
            <a:ext cx="2686050" cy="369888"/>
          </a:xfrm>
          <a:prstGeom prst="rect">
            <a:avLst/>
          </a:prstGeom>
          <a:noFill/>
          <a:ln w="9525">
            <a:noFill/>
            <a:miter lim="800000"/>
            <a:headEnd/>
            <a:tailEnd/>
          </a:ln>
        </p:spPr>
        <p:txBody>
          <a:bodyPr wrap="none">
            <a:spAutoFit/>
          </a:bodyPr>
          <a:lstStyle/>
          <a:p>
            <a:r>
              <a:rPr lang="en-US" b="1"/>
              <a:t>Extend to non-covered</a:t>
            </a:r>
          </a:p>
        </p:txBody>
      </p:sp>
      <p:sp>
        <p:nvSpPr>
          <p:cNvPr id="9235" name="Text Box 17"/>
          <p:cNvSpPr txBox="1">
            <a:spLocks noChangeArrowheads="1"/>
          </p:cNvSpPr>
          <p:nvPr/>
        </p:nvSpPr>
        <p:spPr bwMode="auto">
          <a:xfrm>
            <a:off x="1524000" y="3149600"/>
            <a:ext cx="3090863" cy="646113"/>
          </a:xfrm>
          <a:prstGeom prst="rect">
            <a:avLst/>
          </a:prstGeom>
          <a:noFill/>
          <a:ln w="9525">
            <a:noFill/>
            <a:miter lim="800000"/>
            <a:headEnd/>
            <a:tailEnd/>
          </a:ln>
        </p:spPr>
        <p:txBody>
          <a:bodyPr>
            <a:spAutoFit/>
          </a:bodyPr>
          <a:lstStyle/>
          <a:p>
            <a:pPr algn="ctr"/>
            <a:r>
              <a:rPr lang="en-US" b="1"/>
              <a:t>Reduce out-of-pocket</a:t>
            </a:r>
          </a:p>
          <a:p>
            <a:pPr algn="ctr"/>
            <a:r>
              <a:rPr lang="en-US" b="1"/>
              <a:t>paymen</a:t>
            </a:r>
            <a:r>
              <a:rPr lang="en-US" sz="1600" b="1"/>
              <a:t>t</a:t>
            </a:r>
          </a:p>
        </p:txBody>
      </p:sp>
      <p:sp>
        <p:nvSpPr>
          <p:cNvPr id="9236" name="Text Box 18"/>
          <p:cNvSpPr txBox="1">
            <a:spLocks noChangeArrowheads="1"/>
          </p:cNvSpPr>
          <p:nvPr/>
        </p:nvSpPr>
        <p:spPr bwMode="auto">
          <a:xfrm>
            <a:off x="5580112" y="2564904"/>
            <a:ext cx="1219200" cy="923925"/>
          </a:xfrm>
          <a:prstGeom prst="rect">
            <a:avLst/>
          </a:prstGeom>
          <a:noFill/>
          <a:ln w="9525">
            <a:noFill/>
            <a:miter lim="800000"/>
            <a:headEnd/>
            <a:tailEnd/>
          </a:ln>
        </p:spPr>
        <p:txBody>
          <a:bodyPr>
            <a:spAutoFit/>
          </a:bodyPr>
          <a:lstStyle/>
          <a:p>
            <a:r>
              <a:rPr lang="en-US" b="1" dirty="0"/>
              <a:t>Include other</a:t>
            </a:r>
          </a:p>
          <a:p>
            <a:r>
              <a:rPr lang="en-US" b="1" dirty="0"/>
              <a:t>services</a:t>
            </a:r>
          </a:p>
        </p:txBody>
      </p:sp>
      <p:sp>
        <p:nvSpPr>
          <p:cNvPr id="24597" name="Text Box 22"/>
          <p:cNvSpPr txBox="1">
            <a:spLocks noChangeArrowheads="1"/>
          </p:cNvSpPr>
          <p:nvPr/>
        </p:nvSpPr>
        <p:spPr bwMode="auto">
          <a:xfrm>
            <a:off x="3505200" y="4354513"/>
            <a:ext cx="1600200" cy="584200"/>
          </a:xfrm>
          <a:prstGeom prst="rect">
            <a:avLst/>
          </a:prstGeom>
          <a:noFill/>
          <a:ln w="9525">
            <a:noFill/>
            <a:miter lim="800000"/>
            <a:headEnd/>
            <a:tailEnd/>
          </a:ln>
        </p:spPr>
        <p:txBody>
          <a:bodyPr>
            <a:spAutoFit/>
          </a:bodyPr>
          <a:lstStyle/>
          <a:p>
            <a:pPr algn="ctr"/>
            <a:r>
              <a:rPr lang="en-US" sz="1600" b="1">
                <a:solidFill>
                  <a:srgbClr val="002060"/>
                </a:solidFill>
              </a:rPr>
              <a:t>Current </a:t>
            </a:r>
          </a:p>
          <a:p>
            <a:pPr algn="ctr"/>
            <a:r>
              <a:rPr lang="en-US" sz="1600" b="1">
                <a:solidFill>
                  <a:srgbClr val="002060"/>
                </a:solidFill>
              </a:rPr>
              <a:t>pooled funds</a:t>
            </a:r>
          </a:p>
        </p:txBody>
      </p:sp>
      <p:sp>
        <p:nvSpPr>
          <p:cNvPr id="20" name="Cube 19"/>
          <p:cNvSpPr/>
          <p:nvPr/>
        </p:nvSpPr>
        <p:spPr>
          <a:xfrm>
            <a:off x="467544" y="1412776"/>
            <a:ext cx="6324599" cy="3700132"/>
          </a:xfrm>
          <a:prstGeom prst="cube">
            <a:avLst>
              <a:gd name="adj" fmla="val 42299"/>
            </a:avLst>
          </a:prstGeom>
          <a:noFill/>
          <a:ln w="38100">
            <a:solidFill>
              <a:schemeClr val="tx1"/>
            </a:solidFill>
          </a:ln>
          <a:effectLst>
            <a:glow rad="63500">
              <a:schemeClr val="accent2">
                <a:satMod val="175000"/>
                <a:alpha val="40000"/>
              </a:schemeClr>
            </a:glow>
            <a:outerShdw blurRad="50800" dist="38100" dir="2700000" algn="tl" rotWithShape="0">
              <a:prstClr val="black">
                <a:alpha val="40000"/>
              </a:prstClr>
            </a:outerShdw>
          </a:effectLst>
          <a:scene3d>
            <a:camera prst="orthographicFront"/>
            <a:lightRig rig="morning"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Slide Number Placeholder 16"/>
          <p:cNvSpPr>
            <a:spLocks noGrp="1"/>
          </p:cNvSpPr>
          <p:nvPr>
            <p:ph type="sldNum" sz="quarter" idx="11"/>
          </p:nvPr>
        </p:nvSpPr>
        <p:spPr/>
        <p:txBody>
          <a:bodyPr/>
          <a:lstStyle/>
          <a:p>
            <a:fld id="{CB529505-3606-4EC9-910D-816AEEFB7FAD}" type="slidenum">
              <a:rPr lang="fa-IR" smtClean="0"/>
              <a:pPr/>
              <a:t>13</a:t>
            </a:fld>
            <a:endParaRPr lang="fa-IR"/>
          </a:p>
        </p:txBody>
      </p:sp>
      <p:sp>
        <p:nvSpPr>
          <p:cNvPr id="18" name="Footer Placeholder 17"/>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34"/>
                                        </p:tgtEl>
                                        <p:attrNameLst>
                                          <p:attrName>style.visibility</p:attrName>
                                        </p:attrNameLst>
                                      </p:cBhvr>
                                      <p:to>
                                        <p:strVal val="visible"/>
                                      </p:to>
                                    </p:set>
                                    <p:animEffect transition="in" filter="fade">
                                      <p:cBhvr>
                                        <p:cTn id="10" dur="2000"/>
                                        <p:tgtEl>
                                          <p:spTgt spid="92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36"/>
                                        </p:tgtEl>
                                        <p:attrNameLst>
                                          <p:attrName>style.visibility</p:attrName>
                                        </p:attrNameLst>
                                      </p:cBhvr>
                                      <p:to>
                                        <p:strVal val="visible"/>
                                      </p:to>
                                    </p:set>
                                    <p:animEffect transition="in" filter="fade">
                                      <p:cBhvr>
                                        <p:cTn id="18" dur="2000"/>
                                        <p:tgtEl>
                                          <p:spTgt spid="92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35"/>
                                        </p:tgtEl>
                                        <p:attrNameLst>
                                          <p:attrName>style.visibility</p:attrName>
                                        </p:attrNameLst>
                                      </p:cBhvr>
                                      <p:to>
                                        <p:strVal val="visible"/>
                                      </p:to>
                                    </p:set>
                                    <p:animEffect transition="in" filter="fade">
                                      <p:cBhvr>
                                        <p:cTn id="26" dur="2000"/>
                                        <p:tgtEl>
                                          <p:spTgt spid="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35" grpId="0"/>
      <p:bldP spid="92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پایش پوشش همگانی سلامت</a:t>
            </a:r>
            <a:endParaRPr lang="fa-IR" dirty="0"/>
          </a:p>
        </p:txBody>
      </p:sp>
      <p:sp>
        <p:nvSpPr>
          <p:cNvPr id="3" name="Slide Number Placeholder 2"/>
          <p:cNvSpPr>
            <a:spLocks noGrp="1"/>
          </p:cNvSpPr>
          <p:nvPr>
            <p:ph type="sldNum" sz="quarter" idx="11"/>
          </p:nvPr>
        </p:nvSpPr>
        <p:spPr/>
        <p:txBody>
          <a:bodyPr/>
          <a:lstStyle/>
          <a:p>
            <a:fld id="{CB529505-3606-4EC9-910D-816AEEFB7FAD}" type="slidenum">
              <a:rPr lang="fa-IR" smtClean="0"/>
              <a:pPr/>
              <a:t>14</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
        <p:nvSpPr>
          <p:cNvPr id="5" name="Rectangle 4"/>
          <p:cNvSpPr/>
          <p:nvPr/>
        </p:nvSpPr>
        <p:spPr>
          <a:xfrm>
            <a:off x="642878" y="2571744"/>
            <a:ext cx="8001088" cy="3046988"/>
          </a:xfrm>
          <a:prstGeom prst="rect">
            <a:avLst/>
          </a:prstGeom>
        </p:spPr>
        <p:txBody>
          <a:bodyPr wrap="square">
            <a:spAutoFit/>
          </a:bodyPr>
          <a:lstStyle/>
          <a:p>
            <a:r>
              <a:rPr lang="fa-IR" sz="3200" dirty="0" smtClean="0">
                <a:cs typeface="B Titr" pitchFamily="2" charset="-78"/>
              </a:rPr>
              <a:t>سازمان بهداشت جهانی با همکاری بانک جهانی (</a:t>
            </a:r>
            <a:r>
              <a:rPr lang="en-US" sz="3200" dirty="0" smtClean="0">
                <a:cs typeface="B Titr" pitchFamily="2" charset="-78"/>
              </a:rPr>
              <a:t>World Bank</a:t>
            </a:r>
            <a:r>
              <a:rPr lang="fa-IR" sz="3200" dirty="0" smtClean="0">
                <a:cs typeface="B Titr" pitchFamily="2" charset="-78"/>
              </a:rPr>
              <a:t>) برای پایش پوشش همگانی سلامت چهارچوبی را تهیه و در سال 2014 منتشر شده است.</a:t>
            </a:r>
          </a:p>
          <a:p>
            <a:endParaRPr lang="fa-IR" sz="3200" dirty="0" smtClean="0">
              <a:cs typeface="B Titr" pitchFamily="2" charset="-78"/>
            </a:endParaRPr>
          </a:p>
          <a:p>
            <a:r>
              <a:rPr lang="fa-IR" sz="3200" dirty="0" smtClean="0">
                <a:latin typeface="Times New Roman" pitchFamily="18" charset="0"/>
                <a:cs typeface="B Titr" pitchFamily="2" charset="-78"/>
              </a:rPr>
              <a:t>این چهارچوب در دو سطح </a:t>
            </a:r>
            <a:r>
              <a:rPr lang="fa-IR" sz="3200" dirty="0" smtClean="0">
                <a:solidFill>
                  <a:srgbClr val="CC0000"/>
                </a:solidFill>
                <a:latin typeface="Times New Roman" pitchFamily="18" charset="0"/>
                <a:cs typeface="B Titr" pitchFamily="2" charset="-78"/>
              </a:rPr>
              <a:t>ملی و بین المللی </a:t>
            </a:r>
            <a:r>
              <a:rPr lang="fa-IR" sz="3200" dirty="0" smtClean="0">
                <a:latin typeface="Times New Roman" pitchFamily="18" charset="0"/>
                <a:cs typeface="B Titr" pitchFamily="2" charset="-78"/>
              </a:rPr>
              <a:t>تهیه شده است. و </a:t>
            </a:r>
            <a:r>
              <a:rPr lang="fa-IR" sz="3200" dirty="0" smtClean="0">
                <a:solidFill>
                  <a:srgbClr val="CC0000"/>
                </a:solidFill>
                <a:latin typeface="Times New Roman" pitchFamily="18" charset="0"/>
                <a:cs typeface="B Titr" pitchFamily="2" charset="-78"/>
              </a:rPr>
              <a:t>دو بعد اصلی </a:t>
            </a:r>
            <a:r>
              <a:rPr lang="fa-IR" sz="3200" dirty="0" smtClean="0">
                <a:latin typeface="Times New Roman" pitchFamily="18" charset="0"/>
                <a:cs typeface="B Titr" pitchFamily="2" charset="-78"/>
              </a:rPr>
              <a:t>را پیگیری می کند</a:t>
            </a:r>
            <a:endParaRPr lang="en-US" sz="3200" dirty="0" smtClean="0">
              <a:latin typeface="Times New Roman" pitchFamily="18" charset="0"/>
              <a:cs typeface="B Titr" pitchFamily="2" charset="-78"/>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B529505-3606-4EC9-910D-816AEEFB7FAD}" type="slidenum">
              <a:rPr lang="fa-IR" smtClean="0"/>
              <a:pPr/>
              <a:t>15</a:t>
            </a:fld>
            <a:endParaRPr lang="fa-IR"/>
          </a:p>
        </p:txBody>
      </p:sp>
      <p:sp>
        <p:nvSpPr>
          <p:cNvPr id="5" name="Footer Placeholder 4"/>
          <p:cNvSpPr>
            <a:spLocks noGrp="1"/>
          </p:cNvSpPr>
          <p:nvPr>
            <p:ph type="ftr" sz="quarter" idx="12"/>
          </p:nvPr>
        </p:nvSpPr>
        <p:spPr/>
        <p:txBody>
          <a:bodyPr/>
          <a:lstStyle/>
          <a:p>
            <a:r>
              <a:rPr lang="fa-IR" smtClean="0"/>
              <a:t>همایش معاونین توسعه - شهریور 95</a:t>
            </a:r>
            <a:endParaRPr lang="fa-IR"/>
          </a:p>
        </p:txBody>
      </p:sp>
      <p:graphicFrame>
        <p:nvGraphicFramePr>
          <p:cNvPr id="8" name="Diagram 7"/>
          <p:cNvGraphicFramePr/>
          <p:nvPr/>
        </p:nvGraphicFramePr>
        <p:xfrm>
          <a:off x="285720" y="428604"/>
          <a:ext cx="8286808"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هدفگذاری سازمان بهداشت جهانی</a:t>
            </a:r>
            <a:endParaRPr lang="fa-IR" dirty="0"/>
          </a:p>
        </p:txBody>
      </p:sp>
      <p:sp>
        <p:nvSpPr>
          <p:cNvPr id="3" name="Slide Number Placeholder 2"/>
          <p:cNvSpPr>
            <a:spLocks noGrp="1"/>
          </p:cNvSpPr>
          <p:nvPr>
            <p:ph type="sldNum" sz="quarter" idx="11"/>
          </p:nvPr>
        </p:nvSpPr>
        <p:spPr/>
        <p:txBody>
          <a:bodyPr/>
          <a:lstStyle/>
          <a:p>
            <a:fld id="{CB529505-3606-4EC9-910D-816AEEFB7FAD}" type="slidenum">
              <a:rPr lang="fa-IR" smtClean="0"/>
              <a:pPr/>
              <a:t>16</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
        <p:nvSpPr>
          <p:cNvPr id="6" name="Rounded Rectangle 5"/>
          <p:cNvSpPr/>
          <p:nvPr/>
        </p:nvSpPr>
        <p:spPr>
          <a:xfrm>
            <a:off x="428596" y="1500174"/>
            <a:ext cx="8143932"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sz="2800" dirty="0" smtClean="0">
              <a:solidFill>
                <a:schemeClr val="bg2"/>
              </a:solidFill>
              <a:cs typeface="B Titr" pitchFamily="2" charset="-78"/>
            </a:endParaRPr>
          </a:p>
          <a:p>
            <a:r>
              <a:rPr lang="fa-IR" sz="2800" dirty="0" smtClean="0">
                <a:solidFill>
                  <a:schemeClr val="bg2"/>
                </a:solidFill>
                <a:cs typeface="B Titr" pitchFamily="2" charset="-78"/>
              </a:rPr>
              <a:t>تا سال 2030 همه مردم بدون توجه به سطح درآمدی و محل زندگی باید حداقل به 80% از خدمات ضروری دسترسی داشته باشند</a:t>
            </a:r>
            <a:endParaRPr lang="fa-IR" sz="2800" dirty="0">
              <a:solidFill>
                <a:schemeClr val="bg2"/>
              </a:solidFill>
              <a:cs typeface="B Titr" pitchFamily="2" charset="-78"/>
            </a:endParaRPr>
          </a:p>
        </p:txBody>
      </p:sp>
      <p:sp>
        <p:nvSpPr>
          <p:cNvPr id="7" name="Rounded Rectangle 6"/>
          <p:cNvSpPr/>
          <p:nvPr/>
        </p:nvSpPr>
        <p:spPr>
          <a:xfrm>
            <a:off x="500034" y="3929066"/>
            <a:ext cx="8215370" cy="2500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800" dirty="0" smtClean="0">
                <a:solidFill>
                  <a:schemeClr val="bg2"/>
                </a:solidFill>
                <a:cs typeface="B Titr" pitchFamily="2" charset="-78"/>
              </a:rPr>
              <a:t>تا سال 2030 همه مردم کشور در برابر هزینه های سلامت (ناشی از پرداخت مستقیم از جیب) باید محافظت شوند.</a:t>
            </a:r>
          </a:p>
          <a:p>
            <a:pPr algn="ctr"/>
            <a:r>
              <a:rPr lang="fa-IR" sz="2800" dirty="0" smtClean="0">
                <a:solidFill>
                  <a:schemeClr val="bg2"/>
                </a:solidFill>
                <a:cs typeface="B Titr" pitchFamily="2" charset="-78"/>
              </a:rPr>
              <a:t>یعنی</a:t>
            </a:r>
          </a:p>
          <a:p>
            <a:pPr algn="ctr"/>
            <a:r>
              <a:rPr lang="fa-IR" sz="2800" dirty="0" smtClean="0">
                <a:solidFill>
                  <a:srgbClr val="CC0000"/>
                </a:solidFill>
                <a:cs typeface="B Titr" pitchFamily="2" charset="-78"/>
              </a:rPr>
              <a:t>هیچ کس باید دچار هزینه های کمر شکن شود.</a:t>
            </a:r>
          </a:p>
          <a:p>
            <a:pPr algn="ctr"/>
            <a:endParaRPr lang="fa-IR" dirty="0">
              <a:cs typeface="B Titr" pitchFamily="2" charset="-78"/>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928802"/>
            <a:ext cx="8229600" cy="1143000"/>
          </a:xfrm>
        </p:spPr>
        <p:txBody>
          <a:bodyPr/>
          <a:lstStyle/>
          <a:p>
            <a:r>
              <a:rPr lang="fa-IR" sz="6000" dirty="0" smtClean="0"/>
              <a:t>پایش </a:t>
            </a:r>
            <a:r>
              <a:rPr lang="en-US" sz="6000" dirty="0" smtClean="0"/>
              <a:t>UHC</a:t>
            </a:r>
            <a:r>
              <a:rPr lang="fa-IR" sz="6000" dirty="0" smtClean="0"/>
              <a:t> در ایران</a:t>
            </a:r>
            <a:endParaRPr lang="fa-IR" sz="6000" dirty="0"/>
          </a:p>
        </p:txBody>
      </p:sp>
      <p:sp>
        <p:nvSpPr>
          <p:cNvPr id="3" name="Slide Number Placeholder 2"/>
          <p:cNvSpPr>
            <a:spLocks noGrp="1"/>
          </p:cNvSpPr>
          <p:nvPr>
            <p:ph type="sldNum" sz="quarter" idx="11"/>
          </p:nvPr>
        </p:nvSpPr>
        <p:spPr/>
        <p:txBody>
          <a:bodyPr/>
          <a:lstStyle/>
          <a:p>
            <a:fld id="{CB529505-3606-4EC9-910D-816AEEFB7FAD}" type="slidenum">
              <a:rPr lang="fa-IR" smtClean="0"/>
              <a:pPr/>
              <a:t>17</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296974"/>
          </a:xfrm>
        </p:spPr>
        <p:txBody>
          <a:bodyPr/>
          <a:lstStyle/>
          <a:p>
            <a:r>
              <a:rPr lang="fa-IR" sz="3200" dirty="0" smtClean="0">
                <a:effectLst/>
                <a:cs typeface="B Titr" pitchFamily="2" charset="-78"/>
              </a:rPr>
              <a:t>تهیه سیستم یکپارچه تحت وب برای پایش </a:t>
            </a:r>
            <a:r>
              <a:rPr lang="en-US" sz="3200" dirty="0" smtClean="0">
                <a:effectLst/>
                <a:cs typeface="B Titr" pitchFamily="2" charset="-78"/>
              </a:rPr>
              <a:t>UHC</a:t>
            </a:r>
            <a:r>
              <a:rPr lang="fa-IR" sz="3200" dirty="0" smtClean="0">
                <a:effectLst/>
                <a:cs typeface="B Titr" pitchFamily="2" charset="-78"/>
              </a:rPr>
              <a:t> در ایران</a:t>
            </a:r>
            <a:endParaRPr lang="fa-IR" sz="3200" dirty="0">
              <a:effectLst/>
              <a:cs typeface="B Titr" pitchFamily="2" charset="-78"/>
            </a:endParaRPr>
          </a:p>
        </p:txBody>
      </p:sp>
      <p:sp>
        <p:nvSpPr>
          <p:cNvPr id="3" name="Slide Number Placeholder 2"/>
          <p:cNvSpPr>
            <a:spLocks noGrp="1"/>
          </p:cNvSpPr>
          <p:nvPr>
            <p:ph type="sldNum" sz="quarter" idx="11"/>
          </p:nvPr>
        </p:nvSpPr>
        <p:spPr/>
        <p:txBody>
          <a:bodyPr/>
          <a:lstStyle/>
          <a:p>
            <a:fld id="{CB529505-3606-4EC9-910D-816AEEFB7FAD}" type="slidenum">
              <a:rPr lang="fa-IR" smtClean="0"/>
              <a:pPr/>
              <a:t>18</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
        <p:nvSpPr>
          <p:cNvPr id="5" name="TextBox 4"/>
          <p:cNvSpPr txBox="1"/>
          <p:nvPr/>
        </p:nvSpPr>
        <p:spPr>
          <a:xfrm>
            <a:off x="357158" y="2214554"/>
            <a:ext cx="8501090" cy="1815882"/>
          </a:xfrm>
          <a:prstGeom prst="rect">
            <a:avLst/>
          </a:prstGeom>
          <a:noFill/>
        </p:spPr>
        <p:txBody>
          <a:bodyPr wrap="square" rtlCol="1">
            <a:spAutoFit/>
          </a:bodyPr>
          <a:lstStyle/>
          <a:p>
            <a:endParaRPr lang="fa-IR" sz="2800" dirty="0" smtClean="0">
              <a:cs typeface="B Titr" pitchFamily="2" charset="-78"/>
            </a:endParaRPr>
          </a:p>
          <a:p>
            <a:endParaRPr lang="fa-IR" sz="2800" dirty="0" smtClean="0">
              <a:cs typeface="B Titr" pitchFamily="2" charset="-78"/>
            </a:endParaRPr>
          </a:p>
          <a:p>
            <a:r>
              <a:rPr lang="fa-IR" sz="2800" dirty="0" smtClean="0">
                <a:cs typeface="B Titr" pitchFamily="2" charset="-78"/>
              </a:rPr>
              <a:t> </a:t>
            </a:r>
          </a:p>
          <a:p>
            <a:endParaRPr lang="fa-IR" sz="2800" dirty="0" smtClean="0">
              <a:cs typeface="B Titr" pitchFamily="2" charset="-78"/>
            </a:endParaRPr>
          </a:p>
        </p:txBody>
      </p:sp>
      <p:graphicFrame>
        <p:nvGraphicFramePr>
          <p:cNvPr id="6" name="Diagram 5"/>
          <p:cNvGraphicFramePr/>
          <p:nvPr/>
        </p:nvGraphicFramePr>
        <p:xfrm>
          <a:off x="714316" y="1428736"/>
          <a:ext cx="8429684"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0034" y="5929330"/>
            <a:ext cx="8429684" cy="461665"/>
          </a:xfrm>
          <a:prstGeom prst="rect">
            <a:avLst/>
          </a:prstGeom>
          <a:solidFill>
            <a:srgbClr val="12EE9A"/>
          </a:solidFill>
        </p:spPr>
        <p:txBody>
          <a:bodyPr wrap="square" rtlCol="1">
            <a:spAutoFit/>
          </a:bodyPr>
          <a:lstStyle/>
          <a:p>
            <a:r>
              <a:rPr lang="fa-IR" sz="2400" dirty="0" smtClean="0">
                <a:solidFill>
                  <a:schemeClr val="bg2"/>
                </a:solidFill>
                <a:cs typeface="B Titr" pitchFamily="2" charset="-78"/>
              </a:rPr>
              <a:t>این کار برای نخستین بار است که در منطقه </a:t>
            </a:r>
            <a:r>
              <a:rPr lang="en-US" sz="2400" dirty="0" smtClean="0">
                <a:solidFill>
                  <a:schemeClr val="bg2"/>
                </a:solidFill>
                <a:cs typeface="B Titr" pitchFamily="2" charset="-78"/>
              </a:rPr>
              <a:t>EMRO</a:t>
            </a:r>
            <a:r>
              <a:rPr lang="fa-IR" sz="2400" dirty="0" smtClean="0">
                <a:solidFill>
                  <a:schemeClr val="bg2"/>
                </a:solidFill>
                <a:cs typeface="B Titr" pitchFamily="2" charset="-78"/>
              </a:rPr>
              <a:t> طراحی و اجرا می شود</a:t>
            </a:r>
            <a:endParaRPr lang="fa-IR" sz="2400" dirty="0">
              <a:solidFill>
                <a:schemeClr val="bg2"/>
              </a:solidFill>
              <a:cs typeface="B Titr" pitchFamily="2" charset="-78"/>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15235"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endParaRPr>
          </a:p>
        </p:txBody>
      </p:sp>
      <p:sp>
        <p:nvSpPr>
          <p:cNvPr id="11" name="Flowchart: Alternate Process 10"/>
          <p:cNvSpPr/>
          <p:nvPr/>
        </p:nvSpPr>
        <p:spPr>
          <a:xfrm>
            <a:off x="1000100"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effectLst>
                  <a:outerShdw blurRad="38100" dist="38100" dir="2700000" algn="tl">
                    <a:srgbClr val="000000">
                      <a:alpha val="43137"/>
                    </a:srgbClr>
                  </a:outerShdw>
                </a:effectLst>
                <a:cs typeface="B Nazanin" pitchFamily="2" charset="-78"/>
              </a:rPr>
              <a:t>جایگاه پوشش </a:t>
            </a:r>
            <a:r>
              <a:rPr lang="fa-IR" sz="2400" b="1" dirty="0">
                <a:effectLst>
                  <a:outerShdw blurRad="38100" dist="38100" dir="2700000" algn="tl">
                    <a:srgbClr val="000000">
                      <a:alpha val="43137"/>
                    </a:srgbClr>
                  </a:outerShdw>
                </a:effectLst>
                <a:cs typeface="B Nazanin" pitchFamily="2" charset="-78"/>
              </a:rPr>
              <a:t>همگانی سلامت</a:t>
            </a:r>
          </a:p>
          <a:p>
            <a:pPr algn="ctr" rtl="1"/>
            <a:r>
              <a:rPr lang="fa-IR" sz="2400" b="1" dirty="0">
                <a:effectLst>
                  <a:outerShdw blurRad="38100" dist="38100" dir="2700000" algn="tl">
                    <a:srgbClr val="000000">
                      <a:alpha val="43137"/>
                    </a:srgbClr>
                  </a:outerShdw>
                </a:effectLst>
                <a:cs typeface="B Nazanin" pitchFamily="2" charset="-78"/>
              </a:rPr>
              <a:t>در چارچوب </a:t>
            </a:r>
            <a:r>
              <a:rPr lang="fa-IR" sz="2400" b="1" dirty="0" smtClean="0">
                <a:effectLst>
                  <a:outerShdw blurRad="38100" dist="38100" dir="2700000" algn="tl">
                    <a:srgbClr val="000000">
                      <a:alpha val="43137"/>
                    </a:srgbClr>
                  </a:outerShdw>
                </a:effectLst>
                <a:cs typeface="B Nazanin" pitchFamily="2" charset="-78"/>
              </a:rPr>
              <a:t> نظام سلامت بر اساس مدل</a:t>
            </a:r>
            <a:r>
              <a:rPr lang="en-US" sz="2400" b="1" dirty="0" smtClean="0">
                <a:effectLst>
                  <a:outerShdw blurRad="38100" dist="38100" dir="2700000" algn="tl">
                    <a:srgbClr val="000000">
                      <a:alpha val="43137"/>
                    </a:srgbClr>
                  </a:outerShdw>
                </a:effectLst>
                <a:cs typeface="B Nazanin" pitchFamily="2" charset="-78"/>
              </a:rPr>
              <a:t>BSC</a:t>
            </a:r>
            <a:r>
              <a:rPr lang="en-US" sz="2400" b="1" dirty="0">
                <a:effectLst>
                  <a:outerShdw blurRad="38100" dist="38100" dir="2700000" algn="tl">
                    <a:srgbClr val="000000">
                      <a:alpha val="43137"/>
                    </a:srgbClr>
                  </a:outerShdw>
                </a:effectLst>
                <a:cs typeface="B Nazanin" pitchFamily="2" charset="-78"/>
              </a:rPr>
              <a:t> </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149" t="19417" r="18576" b="6971"/>
          <a:stretch/>
        </p:blipFill>
        <p:spPr bwMode="auto">
          <a:xfrm>
            <a:off x="2815498" y="2636911"/>
            <a:ext cx="3061097" cy="209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eft Brace 4"/>
          <p:cNvSpPr/>
          <p:nvPr/>
        </p:nvSpPr>
        <p:spPr>
          <a:xfrm>
            <a:off x="5940152" y="2204863"/>
            <a:ext cx="360040" cy="2764613"/>
          </a:xfrm>
          <a:prstGeom prst="leftBrace">
            <a:avLst>
              <a:gd name="adj1" fmla="val 73315"/>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2" name="Left Brace 11"/>
          <p:cNvSpPr/>
          <p:nvPr/>
        </p:nvSpPr>
        <p:spPr>
          <a:xfrm rot="5400000">
            <a:off x="4089792" y="3594866"/>
            <a:ext cx="360040" cy="2764613"/>
          </a:xfrm>
          <a:prstGeom prst="leftBrace">
            <a:avLst>
              <a:gd name="adj1" fmla="val 73315"/>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3" name="Left Brace 12"/>
          <p:cNvSpPr/>
          <p:nvPr/>
        </p:nvSpPr>
        <p:spPr>
          <a:xfrm rot="10800000">
            <a:off x="2411760" y="2276870"/>
            <a:ext cx="360040" cy="2664297"/>
          </a:xfrm>
          <a:prstGeom prst="leftBrace">
            <a:avLst>
              <a:gd name="adj1" fmla="val 7331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Left Brace 13"/>
          <p:cNvSpPr/>
          <p:nvPr/>
        </p:nvSpPr>
        <p:spPr>
          <a:xfrm rot="16200000">
            <a:off x="4107200" y="1074584"/>
            <a:ext cx="360040" cy="2764613"/>
          </a:xfrm>
          <a:prstGeom prst="leftBrace">
            <a:avLst>
              <a:gd name="adj1" fmla="val 73315"/>
              <a:gd name="adj2" fmla="val 50000"/>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6" name="Rectangle 5"/>
          <p:cNvSpPr/>
          <p:nvPr/>
        </p:nvSpPr>
        <p:spPr>
          <a:xfrm>
            <a:off x="6228184" y="2204863"/>
            <a:ext cx="1944217" cy="27646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500" b="1" dirty="0" smtClean="0">
                <a:cs typeface="B Nazanin" pitchFamily="2" charset="-78"/>
              </a:rPr>
              <a:t>سطوح خدمات و فعالیت:</a:t>
            </a:r>
          </a:p>
          <a:p>
            <a:pPr marL="285750" indent="-285750" algn="r" rtl="1">
              <a:buFont typeface="Wingdings" pitchFamily="2" charset="2"/>
              <a:buChar char="q"/>
            </a:pPr>
            <a:r>
              <a:rPr lang="fa-IR" sz="1500" dirty="0" smtClean="0">
                <a:cs typeface="B Nazanin" pitchFamily="2" charset="-78"/>
              </a:rPr>
              <a:t>سطح پیشگیری مقدماتی(</a:t>
            </a:r>
            <a:r>
              <a:rPr lang="en-US" sz="1500" dirty="0" smtClean="0">
                <a:cs typeface="B Nazanin" pitchFamily="2" charset="-78"/>
              </a:rPr>
              <a:t>SDH</a:t>
            </a:r>
            <a:r>
              <a:rPr lang="fa-IR" sz="1500" dirty="0" smtClean="0">
                <a:cs typeface="B Nazanin" pitchFamily="2" charset="-78"/>
              </a:rPr>
              <a:t>)</a:t>
            </a:r>
          </a:p>
          <a:p>
            <a:pPr marL="285750" indent="-285750" algn="r" rtl="1">
              <a:buFont typeface="Wingdings" pitchFamily="2" charset="2"/>
              <a:buChar char="q"/>
            </a:pPr>
            <a:r>
              <a:rPr lang="fa-IR" sz="1500" dirty="0" smtClean="0">
                <a:cs typeface="B Nazanin" pitchFamily="2" charset="-78"/>
              </a:rPr>
              <a:t>سطح پیشگیری اولیه </a:t>
            </a:r>
            <a:br>
              <a:rPr lang="fa-IR" sz="1500" dirty="0" smtClean="0">
                <a:cs typeface="B Nazanin" pitchFamily="2" charset="-78"/>
              </a:rPr>
            </a:br>
            <a:r>
              <a:rPr lang="fa-IR" sz="1500" dirty="0" smtClean="0">
                <a:cs typeface="B Nazanin" pitchFamily="2" charset="-78"/>
              </a:rPr>
              <a:t>( </a:t>
            </a:r>
            <a:r>
              <a:rPr lang="en-US" sz="1500" dirty="0" smtClean="0">
                <a:cs typeface="B Nazanin" pitchFamily="2" charset="-78"/>
              </a:rPr>
              <a:t>PHC</a:t>
            </a:r>
            <a:r>
              <a:rPr lang="fa-IR" sz="1500" dirty="0" smtClean="0">
                <a:cs typeface="B Nazanin" pitchFamily="2" charset="-78"/>
              </a:rPr>
              <a:t>)</a:t>
            </a:r>
          </a:p>
          <a:p>
            <a:pPr marL="285750" indent="-285750" algn="r" rtl="1">
              <a:buFont typeface="Wingdings" pitchFamily="2" charset="2"/>
              <a:buChar char="q"/>
            </a:pPr>
            <a:r>
              <a:rPr lang="fa-IR" sz="1500" dirty="0" smtClean="0">
                <a:cs typeface="B Nazanin" pitchFamily="2" charset="-78"/>
              </a:rPr>
              <a:t>پزشک خانواده(</a:t>
            </a:r>
            <a:r>
              <a:rPr lang="en-US" sz="1500" dirty="0" smtClean="0">
                <a:cs typeface="B Nazanin" pitchFamily="2" charset="-78"/>
              </a:rPr>
              <a:t>FM</a:t>
            </a:r>
            <a:r>
              <a:rPr lang="fa-IR" sz="1500" dirty="0" smtClean="0">
                <a:cs typeface="B Nazanin" pitchFamily="2" charset="-78"/>
              </a:rPr>
              <a:t>)</a:t>
            </a:r>
          </a:p>
          <a:p>
            <a:pPr marL="285750" indent="-285750" algn="r" rtl="1">
              <a:buFont typeface="Wingdings" pitchFamily="2" charset="2"/>
              <a:buChar char="q"/>
            </a:pPr>
            <a:r>
              <a:rPr lang="fa-IR" sz="1500" dirty="0" smtClean="0">
                <a:cs typeface="B Nazanin" pitchFamily="2" charset="-78"/>
              </a:rPr>
              <a:t>سطح پیشگیری ثانویه (خدمات بالینی)</a:t>
            </a:r>
          </a:p>
          <a:p>
            <a:pPr marL="285750" indent="-285750" algn="r" rtl="1">
              <a:buFont typeface="Wingdings" pitchFamily="2" charset="2"/>
              <a:buChar char="q"/>
            </a:pPr>
            <a:r>
              <a:rPr lang="fa-IR" sz="1500" dirty="0" smtClean="0">
                <a:cs typeface="B Nazanin" pitchFamily="2" charset="-78"/>
              </a:rPr>
              <a:t>سطح پیشگیری ثالثیه (بازتوانی)</a:t>
            </a:r>
            <a:endParaRPr lang="en-US" sz="1500" dirty="0">
              <a:cs typeface="B Nazanin" pitchFamily="2" charset="-78"/>
            </a:endParaRPr>
          </a:p>
        </p:txBody>
      </p:sp>
      <p:sp>
        <p:nvSpPr>
          <p:cNvPr id="16" name="Rectangle 15"/>
          <p:cNvSpPr/>
          <p:nvPr/>
        </p:nvSpPr>
        <p:spPr>
          <a:xfrm>
            <a:off x="2887506" y="5085184"/>
            <a:ext cx="2764614"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500" b="1" dirty="0" smtClean="0">
                <a:cs typeface="B Nazanin" pitchFamily="2" charset="-78"/>
              </a:rPr>
              <a:t>رشد و توسعه حوزه سلامت</a:t>
            </a:r>
          </a:p>
          <a:p>
            <a:pPr marL="285750" indent="-285750" algn="r" rtl="1">
              <a:buFont typeface="Wingdings" pitchFamily="2" charset="2"/>
              <a:buChar char="q"/>
            </a:pPr>
            <a:r>
              <a:rPr lang="fa-IR" sz="1500" dirty="0" smtClean="0">
                <a:cs typeface="B Nazanin" pitchFamily="2" charset="-78"/>
              </a:rPr>
              <a:t>زیرساخت اطلاعاتی و مدیریت دانش</a:t>
            </a:r>
            <a:endParaRPr lang="en-US" sz="1500" dirty="0">
              <a:cs typeface="B Nazanin" pitchFamily="2" charset="-78"/>
            </a:endParaRPr>
          </a:p>
          <a:p>
            <a:pPr marL="285750" indent="-285750" algn="r" rtl="1">
              <a:buFont typeface="Wingdings" pitchFamily="2" charset="2"/>
              <a:buChar char="q"/>
            </a:pPr>
            <a:r>
              <a:rPr lang="fa-IR" sz="1500" dirty="0" smtClean="0">
                <a:cs typeface="B Nazanin" pitchFamily="2" charset="-78"/>
              </a:rPr>
              <a:t>زیرساخت سازمانی و فرآیند های کاری</a:t>
            </a:r>
          </a:p>
          <a:p>
            <a:pPr marL="285750" indent="-285750" algn="r" rtl="1">
              <a:buFont typeface="Wingdings" pitchFamily="2" charset="2"/>
              <a:buChar char="q"/>
            </a:pPr>
            <a:r>
              <a:rPr lang="fa-IR" sz="1500" dirty="0" smtClean="0">
                <a:cs typeface="B Nazanin" pitchFamily="2" charset="-78"/>
              </a:rPr>
              <a:t>زیرساخت های نیروی انسانی</a:t>
            </a:r>
            <a:endParaRPr lang="en-US" sz="1500" dirty="0">
              <a:cs typeface="B Nazanin" pitchFamily="2" charset="-78"/>
            </a:endParaRPr>
          </a:p>
        </p:txBody>
      </p:sp>
      <p:sp>
        <p:nvSpPr>
          <p:cNvPr id="17" name="Rectangle 16"/>
          <p:cNvSpPr/>
          <p:nvPr/>
        </p:nvSpPr>
        <p:spPr>
          <a:xfrm>
            <a:off x="625084" y="2276870"/>
            <a:ext cx="1858684" cy="2692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500" b="1" dirty="0" smtClean="0">
                <a:cs typeface="B Nazanin" pitchFamily="2" charset="-78"/>
              </a:rPr>
              <a:t>ابعاد مالی در دو بعد عمومی و غیر عمومی</a:t>
            </a:r>
          </a:p>
          <a:p>
            <a:pPr marL="342900" indent="-342900" algn="r" rtl="1">
              <a:buFont typeface="Wingdings" pitchFamily="2" charset="2"/>
              <a:buChar char="q"/>
            </a:pPr>
            <a:r>
              <a:rPr lang="fa-IR" sz="1500" dirty="0" smtClean="0">
                <a:cs typeface="B Nazanin" pitchFamily="2" charset="-78"/>
              </a:rPr>
              <a:t>محل تامین منابع</a:t>
            </a:r>
          </a:p>
          <a:p>
            <a:pPr marL="342900" indent="-342900" algn="r" rtl="1">
              <a:buFont typeface="Wingdings" pitchFamily="2" charset="2"/>
              <a:buChar char="q"/>
            </a:pPr>
            <a:r>
              <a:rPr lang="fa-IR" sz="1500" dirty="0" smtClean="0">
                <a:cs typeface="B Nazanin" pitchFamily="2" charset="-78"/>
              </a:rPr>
              <a:t>جریان منابع در بین آژانس های مالی و ارایه کنندگان خدمات</a:t>
            </a:r>
          </a:p>
          <a:p>
            <a:pPr marL="342900" indent="-342900" algn="r" rtl="1">
              <a:buFont typeface="Wingdings" pitchFamily="2" charset="2"/>
              <a:buChar char="q"/>
            </a:pPr>
            <a:r>
              <a:rPr lang="fa-IR" sz="1500" dirty="0" smtClean="0">
                <a:cs typeface="B Nazanin" pitchFamily="2" charset="-78"/>
              </a:rPr>
              <a:t>محل هزینه و تخصیص منابع</a:t>
            </a:r>
            <a:endParaRPr lang="en-US" sz="1500" dirty="0">
              <a:cs typeface="B Nazanin" pitchFamily="2" charset="-78"/>
            </a:endParaRPr>
          </a:p>
        </p:txBody>
      </p:sp>
      <p:sp>
        <p:nvSpPr>
          <p:cNvPr id="18" name="Rectangle 17"/>
          <p:cNvSpPr/>
          <p:nvPr/>
        </p:nvSpPr>
        <p:spPr>
          <a:xfrm>
            <a:off x="2922848" y="1071546"/>
            <a:ext cx="2764614" cy="135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500" b="1" dirty="0">
                <a:cs typeface="B Nazanin" pitchFamily="2" charset="-78"/>
              </a:rPr>
              <a:t>جمعیت </a:t>
            </a:r>
            <a:r>
              <a:rPr lang="fa-IR" sz="1500" b="1" dirty="0" smtClean="0">
                <a:cs typeface="B Nazanin" pitchFamily="2" charset="-78"/>
              </a:rPr>
              <a:t>براساس ویژگی ها، توزیع جغرافیایی و اقشار</a:t>
            </a:r>
          </a:p>
          <a:p>
            <a:pPr marL="285750" indent="-285750" algn="r" rtl="1">
              <a:buFont typeface="Wingdings" pitchFamily="2" charset="2"/>
              <a:buChar char="q"/>
            </a:pPr>
            <a:r>
              <a:rPr lang="fa-IR" sz="1500" dirty="0" smtClean="0">
                <a:cs typeface="B Nazanin" pitchFamily="2" charset="-78"/>
              </a:rPr>
              <a:t>شاخص های سلامتی</a:t>
            </a:r>
          </a:p>
          <a:p>
            <a:pPr marL="285750" indent="-285750" algn="r" rtl="1">
              <a:buFont typeface="Wingdings" pitchFamily="2" charset="2"/>
              <a:buChar char="q"/>
            </a:pPr>
            <a:r>
              <a:rPr lang="fa-IR" sz="1500" dirty="0" smtClean="0">
                <a:cs typeface="B Nazanin" pitchFamily="2" charset="-78"/>
              </a:rPr>
              <a:t>شاخص های مرگ و میر</a:t>
            </a:r>
          </a:p>
          <a:p>
            <a:pPr marL="285750" indent="-285750" algn="r" rtl="1">
              <a:buFont typeface="Wingdings" pitchFamily="2" charset="2"/>
              <a:buChar char="q"/>
            </a:pPr>
            <a:r>
              <a:rPr lang="fa-IR" sz="1500" dirty="0" smtClean="0">
                <a:cs typeface="B Nazanin" pitchFamily="2" charset="-78"/>
              </a:rPr>
              <a:t>شاخص های باربیماری</a:t>
            </a:r>
          </a:p>
          <a:p>
            <a:pPr marL="285750" indent="-285750" algn="r" rtl="1">
              <a:buFont typeface="Wingdings" pitchFamily="2" charset="2"/>
              <a:buChar char="q"/>
            </a:pPr>
            <a:r>
              <a:rPr lang="fa-IR" sz="1500" dirty="0" smtClean="0">
                <a:cs typeface="B Nazanin" pitchFamily="2" charset="-78"/>
              </a:rPr>
              <a:t>بهره مندی</a:t>
            </a:r>
            <a:endParaRPr lang="en-US" sz="1500" dirty="0">
              <a:cs typeface="B Nazanin" pitchFamily="2" charset="-78"/>
            </a:endParaRPr>
          </a:p>
        </p:txBody>
      </p:sp>
    </p:spTree>
    <p:extLst>
      <p:ext uri="{BB962C8B-B14F-4D97-AF65-F5344CB8AC3E}">
        <p14:creationId xmlns:p14="http://schemas.microsoft.com/office/powerpoint/2010/main" xmlns="" val="70886694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dirty="0" smtClean="0"/>
              <a:t>Outline</a:t>
            </a:r>
            <a:endParaRPr lang="fa-IR" dirty="0"/>
          </a:p>
        </p:txBody>
      </p:sp>
      <p:sp>
        <p:nvSpPr>
          <p:cNvPr id="3" name="Content Placeholder 2"/>
          <p:cNvSpPr>
            <a:spLocks noGrp="1"/>
          </p:cNvSpPr>
          <p:nvPr>
            <p:ph idx="1"/>
          </p:nvPr>
        </p:nvSpPr>
        <p:spPr>
          <a:xfrm>
            <a:off x="457200" y="1285860"/>
            <a:ext cx="8401080" cy="5429288"/>
          </a:xfrm>
        </p:spPr>
        <p:txBody>
          <a:bodyPr/>
          <a:lstStyle/>
          <a:p>
            <a:pPr marL="514350" indent="-514350">
              <a:buFont typeface="+mj-lt"/>
              <a:buAutoNum type="arabicPeriod"/>
            </a:pPr>
            <a:r>
              <a:rPr lang="fa-IR" dirty="0" smtClean="0"/>
              <a:t>رئوس برنامه و اقدامات مرکز بودجه و پایش عملکرد</a:t>
            </a:r>
          </a:p>
          <a:p>
            <a:pPr marL="514350" indent="-514350">
              <a:buFont typeface="+mj-lt"/>
              <a:buAutoNum type="arabicPeriod"/>
            </a:pPr>
            <a:r>
              <a:rPr lang="fa-IR" dirty="0" smtClean="0"/>
              <a:t>پوشش همگانی سلامت (</a:t>
            </a:r>
            <a:r>
              <a:rPr lang="en-US" dirty="0" smtClean="0"/>
              <a:t>UHC</a:t>
            </a:r>
            <a:r>
              <a:rPr lang="fa-IR" dirty="0" smtClean="0"/>
              <a:t>)</a:t>
            </a:r>
          </a:p>
          <a:p>
            <a:pPr marL="1314450" lvl="2" indent="-514350"/>
            <a:r>
              <a:rPr lang="fa-IR" dirty="0" smtClean="0"/>
              <a:t>مفهوم </a:t>
            </a:r>
            <a:r>
              <a:rPr lang="en-US" dirty="0" smtClean="0"/>
              <a:t>UHC</a:t>
            </a:r>
          </a:p>
          <a:p>
            <a:pPr marL="1314450" lvl="2" indent="-514350"/>
            <a:r>
              <a:rPr lang="fa-IR" dirty="0" smtClean="0"/>
              <a:t>ابعاد </a:t>
            </a:r>
            <a:r>
              <a:rPr lang="en-US" dirty="0" smtClean="0"/>
              <a:t>UHC</a:t>
            </a:r>
            <a:endParaRPr lang="fa-IR" dirty="0" smtClean="0"/>
          </a:p>
          <a:p>
            <a:pPr marL="1314450" lvl="2" indent="-514350"/>
            <a:r>
              <a:rPr lang="fa-IR" dirty="0" smtClean="0"/>
              <a:t>پایش </a:t>
            </a:r>
            <a:r>
              <a:rPr lang="en-US" dirty="0" smtClean="0"/>
              <a:t>UHC</a:t>
            </a:r>
          </a:p>
          <a:p>
            <a:pPr marL="514350" indent="-514350">
              <a:buNone/>
            </a:pPr>
            <a:r>
              <a:rPr lang="fa-IR" dirty="0" smtClean="0"/>
              <a:t>3. حسابهای ملی سلامت (</a:t>
            </a:r>
            <a:r>
              <a:rPr lang="en-US" dirty="0" smtClean="0"/>
              <a:t>NHA</a:t>
            </a:r>
            <a:r>
              <a:rPr lang="fa-IR" dirty="0" smtClean="0"/>
              <a:t>):</a:t>
            </a:r>
          </a:p>
          <a:p>
            <a:pPr marL="1314450" lvl="2" indent="-514350"/>
            <a:r>
              <a:rPr lang="fa-IR" dirty="0" smtClean="0"/>
              <a:t>تاریخچه و ابعاد </a:t>
            </a:r>
            <a:r>
              <a:rPr lang="en-US" dirty="0" smtClean="0"/>
              <a:t>NHA </a:t>
            </a:r>
            <a:endParaRPr lang="fa-IR" dirty="0" smtClean="0"/>
          </a:p>
          <a:p>
            <a:pPr marL="1314450" lvl="2" indent="-514350"/>
            <a:r>
              <a:rPr lang="fa-IR" dirty="0" smtClean="0"/>
              <a:t>شاخص های ملی استخراج شده از </a:t>
            </a:r>
            <a:r>
              <a:rPr lang="en-US" dirty="0" smtClean="0"/>
              <a:t>NHA </a:t>
            </a:r>
            <a:endParaRPr lang="fa-IR" dirty="0" smtClean="0"/>
          </a:p>
          <a:p>
            <a:pPr marL="1314450" lvl="2" indent="-514350"/>
            <a:r>
              <a:rPr lang="fa-IR" dirty="0" smtClean="0"/>
              <a:t>شاخص های استانی </a:t>
            </a:r>
            <a:r>
              <a:rPr lang="en-US" dirty="0" smtClean="0"/>
              <a:t>NHA </a:t>
            </a:r>
            <a:endParaRPr lang="fa-IR" dirty="0" smtClean="0"/>
          </a:p>
          <a:p>
            <a:pPr marL="514350" indent="-514350">
              <a:buFont typeface="+mj-lt"/>
              <a:buAutoNum type="arabicPeriod"/>
            </a:pPr>
            <a:endParaRPr lang="fa-IR" dirty="0" smtClean="0"/>
          </a:p>
        </p:txBody>
      </p:sp>
      <p:sp>
        <p:nvSpPr>
          <p:cNvPr id="4" name="Slide Number Placeholder 3"/>
          <p:cNvSpPr>
            <a:spLocks noGrp="1"/>
          </p:cNvSpPr>
          <p:nvPr>
            <p:ph type="sldNum" sz="quarter" idx="11"/>
          </p:nvPr>
        </p:nvSpPr>
        <p:spPr/>
        <p:txBody>
          <a:bodyPr/>
          <a:lstStyle/>
          <a:p>
            <a:fld id="{CB529505-3606-4EC9-910D-816AEEFB7FAD}" type="slidenum">
              <a:rPr lang="fa-IR" smtClean="0"/>
              <a:pPr/>
              <a:t>2</a:t>
            </a:fld>
            <a:endParaRPr lang="fa-IR"/>
          </a:p>
        </p:txBody>
      </p:sp>
      <p:sp>
        <p:nvSpPr>
          <p:cNvPr id="5" name="Footer Placeholder 4"/>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431386"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cs typeface="B Nazanin" pitchFamily="2" charset="-78"/>
            </a:endParaRPr>
          </a:p>
        </p:txBody>
      </p:sp>
      <p:sp>
        <p:nvSpPr>
          <p:cNvPr id="11" name="Flowchart: Alternate Process 10"/>
          <p:cNvSpPr/>
          <p:nvPr/>
        </p:nvSpPr>
        <p:spPr>
          <a:xfrm>
            <a:off x="1000100"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effectLst>
                  <a:outerShdw blurRad="38100" dist="38100" dir="2700000" algn="tl">
                    <a:srgbClr val="000000">
                      <a:alpha val="43137"/>
                    </a:srgbClr>
                  </a:outerShdw>
                </a:effectLst>
                <a:cs typeface="B Nazanin" pitchFamily="2" charset="-78"/>
              </a:rPr>
              <a:t>جریان اطلاعات مورد نیاز</a:t>
            </a:r>
            <a:endParaRPr lang="en-US" sz="2400" b="1" dirty="0">
              <a:effectLst>
                <a:outerShdw blurRad="38100" dist="38100" dir="2700000" algn="tl">
                  <a:srgbClr val="000000">
                    <a:alpha val="43137"/>
                  </a:srgbClr>
                </a:outerShdw>
              </a:effectLst>
              <a:cs typeface="B Nazanin" pitchFamily="2" charset="-78"/>
            </a:endParaRPr>
          </a:p>
        </p:txBody>
      </p:sp>
      <p:sp>
        <p:nvSpPr>
          <p:cNvPr id="26" name="Horizontal Scroll 25"/>
          <p:cNvSpPr/>
          <p:nvPr/>
        </p:nvSpPr>
        <p:spPr>
          <a:xfrm>
            <a:off x="3995293" y="5022124"/>
            <a:ext cx="1728192" cy="70868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smtClean="0">
                <a:cs typeface="B Nazanin" pitchFamily="2" charset="-78"/>
              </a:rPr>
              <a:t>حساب های ملی  سلامت (</a:t>
            </a:r>
            <a:r>
              <a:rPr lang="en-US" dirty="0" smtClean="0">
                <a:cs typeface="B Nazanin" pitchFamily="2" charset="-78"/>
              </a:rPr>
              <a:t>NHA</a:t>
            </a:r>
            <a:r>
              <a:rPr lang="fa-IR" dirty="0" smtClean="0">
                <a:cs typeface="B Nazanin" pitchFamily="2" charset="-78"/>
              </a:rPr>
              <a:t>)</a:t>
            </a:r>
            <a:endParaRPr lang="en-US" dirty="0">
              <a:cs typeface="B Nazanin" pitchFamily="2" charset="-78"/>
            </a:endParaRPr>
          </a:p>
        </p:txBody>
      </p:sp>
      <p:sp>
        <p:nvSpPr>
          <p:cNvPr id="27" name="Horizontal Scroll 26"/>
          <p:cNvSpPr/>
          <p:nvPr/>
        </p:nvSpPr>
        <p:spPr>
          <a:xfrm>
            <a:off x="3995936" y="3728432"/>
            <a:ext cx="1728192" cy="70868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smtClean="0">
                <a:cs typeface="B Nazanin" pitchFamily="2" charset="-78"/>
              </a:rPr>
              <a:t>بررسی جمعیت و سلامت (</a:t>
            </a:r>
            <a:r>
              <a:rPr lang="en-US" dirty="0" smtClean="0">
                <a:cs typeface="B Nazanin" pitchFamily="2" charset="-78"/>
              </a:rPr>
              <a:t>DHS</a:t>
            </a:r>
            <a:r>
              <a:rPr lang="fa-IR" dirty="0" smtClean="0">
                <a:cs typeface="B Nazanin" pitchFamily="2" charset="-78"/>
              </a:rPr>
              <a:t>)</a:t>
            </a:r>
            <a:endParaRPr lang="en-US" dirty="0">
              <a:cs typeface="B Nazanin" pitchFamily="2" charset="-78"/>
            </a:endParaRPr>
          </a:p>
        </p:txBody>
      </p:sp>
      <p:sp>
        <p:nvSpPr>
          <p:cNvPr id="28" name="Horizontal Scroll 27"/>
          <p:cNvSpPr/>
          <p:nvPr/>
        </p:nvSpPr>
        <p:spPr>
          <a:xfrm>
            <a:off x="3995293" y="4368352"/>
            <a:ext cx="1728192" cy="70868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smtClean="0">
                <a:cs typeface="B Nazanin" pitchFamily="2" charset="-78"/>
              </a:rPr>
              <a:t>گزارشات سپاس</a:t>
            </a:r>
            <a:endParaRPr lang="en-US" dirty="0" smtClean="0">
              <a:cs typeface="B Nazanin" pitchFamily="2" charset="-78"/>
            </a:endParaRPr>
          </a:p>
          <a:p>
            <a:pPr algn="ctr" rtl="1"/>
            <a:r>
              <a:rPr lang="fa-IR" dirty="0">
                <a:cs typeface="B Nazanin" pitchFamily="2" charset="-78"/>
              </a:rPr>
              <a:t>مجموعه </a:t>
            </a:r>
            <a:r>
              <a:rPr lang="en-US" dirty="0" smtClean="0">
                <a:cs typeface="B Nazanin" pitchFamily="2" charset="-78"/>
              </a:rPr>
              <a:t>HIS</a:t>
            </a:r>
            <a:endParaRPr lang="en-US" dirty="0">
              <a:cs typeface="B Nazanin" pitchFamily="2" charset="-78"/>
            </a:endParaRPr>
          </a:p>
        </p:txBody>
      </p:sp>
      <p:sp>
        <p:nvSpPr>
          <p:cNvPr id="29" name="Horizontal Scroll 28"/>
          <p:cNvSpPr/>
          <p:nvPr/>
        </p:nvSpPr>
        <p:spPr>
          <a:xfrm>
            <a:off x="3995293" y="5672648"/>
            <a:ext cx="1728192" cy="70868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cs typeface="B Nazanin" pitchFamily="2" charset="-78"/>
              </a:rPr>
              <a:t>بهره مندی خدمات</a:t>
            </a:r>
            <a:endParaRPr lang="en-US" dirty="0">
              <a:cs typeface="B Nazanin" pitchFamily="2" charset="-78"/>
            </a:endParaRPr>
          </a:p>
        </p:txBody>
      </p:sp>
      <p:sp>
        <p:nvSpPr>
          <p:cNvPr id="30" name="Horizontal Scroll 29"/>
          <p:cNvSpPr/>
          <p:nvPr/>
        </p:nvSpPr>
        <p:spPr>
          <a:xfrm>
            <a:off x="3995811" y="1883648"/>
            <a:ext cx="1728192" cy="70868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dirty="0" smtClean="0">
                <a:cs typeface="B Nazanin" pitchFamily="2" charset="-78"/>
              </a:rPr>
              <a:t>بار بیماری ها</a:t>
            </a:r>
            <a:endParaRPr lang="en-US" dirty="0">
              <a:cs typeface="B Nazanin" pitchFamily="2" charset="-78"/>
            </a:endParaRPr>
          </a:p>
        </p:txBody>
      </p:sp>
      <p:sp>
        <p:nvSpPr>
          <p:cNvPr id="31" name="Horizontal Scroll 30"/>
          <p:cNvSpPr/>
          <p:nvPr/>
        </p:nvSpPr>
        <p:spPr>
          <a:xfrm>
            <a:off x="4013621" y="3102058"/>
            <a:ext cx="1728192" cy="70868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cs typeface="B Nazanin" pitchFamily="2" charset="-78"/>
              </a:rPr>
              <a:t>ریسک فاکتور ها</a:t>
            </a:r>
            <a:endParaRPr lang="en-US" dirty="0">
              <a:cs typeface="B Nazanin" pitchFamily="2" charset="-78"/>
            </a:endParaRPr>
          </a:p>
        </p:txBody>
      </p:sp>
      <p:sp>
        <p:nvSpPr>
          <p:cNvPr id="32" name="Horizontal Scroll 31"/>
          <p:cNvSpPr/>
          <p:nvPr/>
        </p:nvSpPr>
        <p:spPr>
          <a:xfrm>
            <a:off x="4013621" y="2517694"/>
            <a:ext cx="1728192" cy="66985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smtClean="0">
                <a:cs typeface="B Nazanin" pitchFamily="2" charset="-78"/>
              </a:rPr>
              <a:t>جمعیت پوشش بیمه و ثبت احوال</a:t>
            </a:r>
            <a:endParaRPr lang="en-US" dirty="0">
              <a:cs typeface="B Nazanin" pitchFamily="2" charset="-78"/>
            </a:endParaRPr>
          </a:p>
        </p:txBody>
      </p:sp>
      <p:sp>
        <p:nvSpPr>
          <p:cNvPr id="33" name="Horizontal Scroll 32"/>
          <p:cNvSpPr/>
          <p:nvPr/>
        </p:nvSpPr>
        <p:spPr>
          <a:xfrm>
            <a:off x="3419872" y="1352168"/>
            <a:ext cx="3168351" cy="70868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cs typeface="B Nazanin" pitchFamily="2" charset="-78"/>
              </a:rPr>
              <a:t>شاخص های کلان و عدالت در سلامت</a:t>
            </a:r>
            <a:endParaRPr lang="en-US" dirty="0">
              <a:cs typeface="B Nazanin" pitchFamily="2" charset="-78"/>
            </a:endParaRPr>
          </a:p>
        </p:txBody>
      </p:sp>
      <p:grpSp>
        <p:nvGrpSpPr>
          <p:cNvPr id="5" name="Group 37"/>
          <p:cNvGrpSpPr/>
          <p:nvPr/>
        </p:nvGrpSpPr>
        <p:grpSpPr>
          <a:xfrm>
            <a:off x="611560" y="3213917"/>
            <a:ext cx="1296144" cy="1977915"/>
            <a:chOff x="755576" y="3755341"/>
            <a:chExt cx="1296144" cy="1977915"/>
          </a:xfrm>
        </p:grpSpPr>
        <p:sp>
          <p:nvSpPr>
            <p:cNvPr id="36" name="Flowchart: Document 35"/>
            <p:cNvSpPr/>
            <p:nvPr/>
          </p:nvSpPr>
          <p:spPr>
            <a:xfrm>
              <a:off x="755576" y="5148244"/>
              <a:ext cx="1296144" cy="585012"/>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400" dirty="0" smtClean="0">
                  <a:cs typeface="B Nazanin" pitchFamily="2" charset="-78"/>
                </a:rPr>
                <a:t>گزارشات هیات امنا</a:t>
              </a:r>
              <a:endParaRPr lang="en-US" sz="1400" dirty="0">
                <a:cs typeface="B Nazanin" pitchFamily="2" charset="-78"/>
              </a:endParaRPr>
            </a:p>
          </p:txBody>
        </p:sp>
        <p:grpSp>
          <p:nvGrpSpPr>
            <p:cNvPr id="12" name="Group 36"/>
            <p:cNvGrpSpPr/>
            <p:nvPr/>
          </p:nvGrpSpPr>
          <p:grpSpPr>
            <a:xfrm>
              <a:off x="755576" y="3755341"/>
              <a:ext cx="1296144" cy="1482807"/>
              <a:chOff x="827584" y="3755341"/>
              <a:chExt cx="1296144" cy="1482807"/>
            </a:xfrm>
          </p:grpSpPr>
          <p:sp>
            <p:nvSpPr>
              <p:cNvPr id="35" name="Flowchart: Document 34"/>
              <p:cNvSpPr/>
              <p:nvPr/>
            </p:nvSpPr>
            <p:spPr>
              <a:xfrm>
                <a:off x="827584" y="4653136"/>
                <a:ext cx="1296144" cy="585012"/>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400" dirty="0" smtClean="0">
                    <a:cs typeface="B Nazanin" pitchFamily="2" charset="-78"/>
                  </a:rPr>
                  <a:t>گزارشات عملکردی</a:t>
                </a:r>
                <a:endParaRPr lang="en-US" sz="1400" dirty="0">
                  <a:cs typeface="B Nazanin" pitchFamily="2" charset="-78"/>
                </a:endParaRPr>
              </a:p>
            </p:txBody>
          </p:sp>
          <p:sp>
            <p:nvSpPr>
              <p:cNvPr id="6" name="Flowchart: Document 5"/>
              <p:cNvSpPr/>
              <p:nvPr/>
            </p:nvSpPr>
            <p:spPr>
              <a:xfrm>
                <a:off x="827584" y="4221088"/>
                <a:ext cx="1296144" cy="585012"/>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400" dirty="0" smtClean="0">
                    <a:cs typeface="B Nazanin" pitchFamily="2" charset="-78"/>
                  </a:rPr>
                  <a:t>گزارشات حسابداری</a:t>
                </a:r>
                <a:endParaRPr lang="en-US" sz="1400" dirty="0">
                  <a:cs typeface="B Nazanin" pitchFamily="2" charset="-78"/>
                </a:endParaRPr>
              </a:p>
            </p:txBody>
          </p:sp>
          <p:sp>
            <p:nvSpPr>
              <p:cNvPr id="34" name="Flowchart: Document 33"/>
              <p:cNvSpPr/>
              <p:nvPr/>
            </p:nvSpPr>
            <p:spPr>
              <a:xfrm>
                <a:off x="827584" y="3755341"/>
                <a:ext cx="1296144" cy="585012"/>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400" dirty="0" smtClean="0">
                    <a:cs typeface="B Nazanin" pitchFamily="2" charset="-78"/>
                  </a:rPr>
                  <a:t>گزارشات  بودجه ای</a:t>
                </a:r>
                <a:endParaRPr lang="en-US" sz="1400" dirty="0">
                  <a:cs typeface="B Nazanin" pitchFamily="2" charset="-78"/>
                </a:endParaRPr>
              </a:p>
            </p:txBody>
          </p:sp>
        </p:grpSp>
      </p:grpSp>
      <p:sp>
        <p:nvSpPr>
          <p:cNvPr id="39" name="Round Diagonal Corner Rectangle 38"/>
          <p:cNvSpPr/>
          <p:nvPr/>
        </p:nvSpPr>
        <p:spPr>
          <a:xfrm>
            <a:off x="1835696" y="3823680"/>
            <a:ext cx="1152128" cy="577290"/>
          </a:xfrm>
          <a:prstGeom prst="round2DiagRect">
            <a:avLst>
              <a:gd name="adj1" fmla="val 13751"/>
              <a:gd name="adj2" fmla="val 0"/>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400" dirty="0" smtClean="0"/>
              <a:t>سازمان های حوزه سلامت</a:t>
            </a:r>
            <a:endParaRPr lang="en-US" sz="1400" dirty="0"/>
          </a:p>
        </p:txBody>
      </p:sp>
      <p:cxnSp>
        <p:nvCxnSpPr>
          <p:cNvPr id="41" name="Straight Arrow Connector 40"/>
          <p:cNvCxnSpPr>
            <a:stCxn id="39" idx="0"/>
            <a:endCxn id="26" idx="1"/>
          </p:cNvCxnSpPr>
          <p:nvPr/>
        </p:nvCxnSpPr>
        <p:spPr>
          <a:xfrm>
            <a:off x="2987824" y="4112325"/>
            <a:ext cx="1007469" cy="1264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0"/>
            <a:endCxn id="27" idx="1"/>
          </p:cNvCxnSpPr>
          <p:nvPr/>
        </p:nvCxnSpPr>
        <p:spPr>
          <a:xfrm flipV="1">
            <a:off x="2987824" y="4082772"/>
            <a:ext cx="1008112" cy="29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ound Diagonal Corner Rectangle 43"/>
          <p:cNvSpPr/>
          <p:nvPr/>
        </p:nvSpPr>
        <p:spPr>
          <a:xfrm>
            <a:off x="1988096" y="4294037"/>
            <a:ext cx="999728" cy="577290"/>
          </a:xfrm>
          <a:prstGeom prst="round2DiagRect">
            <a:avLst>
              <a:gd name="adj1" fmla="val 13751"/>
              <a:gd name="adj2" fmla="val 0"/>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400" dirty="0" smtClean="0"/>
              <a:t>ارایه کنندگان </a:t>
            </a:r>
            <a:endParaRPr lang="en-US" sz="1400" dirty="0"/>
          </a:p>
        </p:txBody>
      </p:sp>
      <p:cxnSp>
        <p:nvCxnSpPr>
          <p:cNvPr id="46" name="Straight Arrow Connector 45"/>
          <p:cNvCxnSpPr>
            <a:endCxn id="28" idx="1"/>
          </p:cNvCxnSpPr>
          <p:nvPr/>
        </p:nvCxnSpPr>
        <p:spPr>
          <a:xfrm>
            <a:off x="3059832" y="4129331"/>
            <a:ext cx="935461" cy="593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ound Diagonal Corner Rectangle 46"/>
          <p:cNvSpPr/>
          <p:nvPr/>
        </p:nvSpPr>
        <p:spPr>
          <a:xfrm>
            <a:off x="1907704" y="5732030"/>
            <a:ext cx="1152128" cy="577290"/>
          </a:xfrm>
          <a:prstGeom prst="round2DiagRect">
            <a:avLst>
              <a:gd name="adj1" fmla="val 13751"/>
              <a:gd name="adj2"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1400" dirty="0" smtClean="0"/>
              <a:t>خانوار ها</a:t>
            </a:r>
            <a:endParaRPr lang="en-US" sz="1400" dirty="0"/>
          </a:p>
        </p:txBody>
      </p:sp>
      <p:cxnSp>
        <p:nvCxnSpPr>
          <p:cNvPr id="49" name="Straight Arrow Connector 48"/>
          <p:cNvCxnSpPr>
            <a:stCxn id="47" idx="0"/>
            <a:endCxn id="26" idx="1"/>
          </p:cNvCxnSpPr>
          <p:nvPr/>
        </p:nvCxnSpPr>
        <p:spPr>
          <a:xfrm flipV="1">
            <a:off x="3059832" y="5376464"/>
            <a:ext cx="935461" cy="6442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7" idx="0"/>
            <a:endCxn id="27" idx="1"/>
          </p:cNvCxnSpPr>
          <p:nvPr/>
        </p:nvCxnSpPr>
        <p:spPr>
          <a:xfrm flipV="1">
            <a:off x="3059832" y="4082772"/>
            <a:ext cx="936104" cy="19379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39" idx="0"/>
            <a:endCxn id="32" idx="1"/>
          </p:cNvCxnSpPr>
          <p:nvPr/>
        </p:nvCxnSpPr>
        <p:spPr>
          <a:xfrm flipV="1">
            <a:off x="2987824" y="2852622"/>
            <a:ext cx="1025797" cy="1259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7" idx="0"/>
            <a:endCxn id="32" idx="1"/>
          </p:cNvCxnSpPr>
          <p:nvPr/>
        </p:nvCxnSpPr>
        <p:spPr>
          <a:xfrm flipV="1">
            <a:off x="3059832" y="2852622"/>
            <a:ext cx="953789" cy="31680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47" idx="0"/>
            <a:endCxn id="31" idx="1"/>
          </p:cNvCxnSpPr>
          <p:nvPr/>
        </p:nvCxnSpPr>
        <p:spPr>
          <a:xfrm flipV="1">
            <a:off x="3059832" y="3456398"/>
            <a:ext cx="953789" cy="25642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47" idx="0"/>
            <a:endCxn id="30" idx="1"/>
          </p:cNvCxnSpPr>
          <p:nvPr/>
        </p:nvCxnSpPr>
        <p:spPr>
          <a:xfrm flipV="1">
            <a:off x="3059832" y="2237988"/>
            <a:ext cx="935979" cy="37826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2" name="Round Diagonal Corner Rectangle 61"/>
          <p:cNvSpPr/>
          <p:nvPr/>
        </p:nvSpPr>
        <p:spPr>
          <a:xfrm>
            <a:off x="2195736" y="4805530"/>
            <a:ext cx="800472" cy="423670"/>
          </a:xfrm>
          <a:prstGeom prst="round2DiagRect">
            <a:avLst>
              <a:gd name="adj1" fmla="val 13751"/>
              <a:gd name="adj2" fmla="val 0"/>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400" dirty="0" smtClean="0"/>
              <a:t>عمومی</a:t>
            </a:r>
            <a:endParaRPr lang="en-US" sz="1400" dirty="0"/>
          </a:p>
        </p:txBody>
      </p:sp>
      <p:sp>
        <p:nvSpPr>
          <p:cNvPr id="67" name="Round Diagonal Corner Rectangle 66"/>
          <p:cNvSpPr/>
          <p:nvPr/>
        </p:nvSpPr>
        <p:spPr>
          <a:xfrm>
            <a:off x="2199928" y="5157192"/>
            <a:ext cx="796280" cy="423670"/>
          </a:xfrm>
          <a:prstGeom prst="round2DiagRect">
            <a:avLst>
              <a:gd name="adj1" fmla="val 13751"/>
              <a:gd name="adj2"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smtClean="0"/>
              <a:t>خصوصی</a:t>
            </a:r>
            <a:endParaRPr lang="en-US" sz="1200" dirty="0"/>
          </a:p>
        </p:txBody>
      </p:sp>
      <p:cxnSp>
        <p:nvCxnSpPr>
          <p:cNvPr id="69" name="Straight Arrow Connector 68"/>
          <p:cNvCxnSpPr>
            <a:stCxn id="29" idx="1"/>
            <a:endCxn id="39" idx="0"/>
          </p:cNvCxnSpPr>
          <p:nvPr/>
        </p:nvCxnSpPr>
        <p:spPr>
          <a:xfrm flipH="1" flipV="1">
            <a:off x="2987824" y="4112325"/>
            <a:ext cx="1007469" cy="1914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7" idx="0"/>
            <a:endCxn id="29" idx="1"/>
          </p:cNvCxnSpPr>
          <p:nvPr/>
        </p:nvCxnSpPr>
        <p:spPr>
          <a:xfrm>
            <a:off x="3059832" y="6020675"/>
            <a:ext cx="935461" cy="63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7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149" t="19417" r="18576" b="6971"/>
          <a:stretch/>
        </p:blipFill>
        <p:spPr bwMode="auto">
          <a:xfrm>
            <a:off x="6054717" y="3332198"/>
            <a:ext cx="1811692" cy="12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5" name="Curved Connector 74"/>
          <p:cNvCxnSpPr>
            <a:stCxn id="30" idx="3"/>
            <a:endCxn id="73" idx="0"/>
          </p:cNvCxnSpPr>
          <p:nvPr/>
        </p:nvCxnSpPr>
        <p:spPr>
          <a:xfrm>
            <a:off x="5724003" y="2237988"/>
            <a:ext cx="1236560" cy="1094210"/>
          </a:xfrm>
          <a:prstGeom prst="curvedConnector2">
            <a:avLst/>
          </a:prstGeom>
          <a:ln>
            <a:tailEnd type="arrow"/>
          </a:ln>
        </p:spPr>
        <p:style>
          <a:lnRef idx="1">
            <a:schemeClr val="accent5"/>
          </a:lnRef>
          <a:fillRef idx="0">
            <a:schemeClr val="accent5"/>
          </a:fillRef>
          <a:effectRef idx="0">
            <a:schemeClr val="accent5"/>
          </a:effectRef>
          <a:fontRef idx="minor">
            <a:schemeClr val="tx1"/>
          </a:fontRef>
        </p:style>
      </p:cxnSp>
      <p:cxnSp>
        <p:nvCxnSpPr>
          <p:cNvPr id="77" name="Curved Connector 76"/>
          <p:cNvCxnSpPr>
            <a:stCxn id="31" idx="3"/>
          </p:cNvCxnSpPr>
          <p:nvPr/>
        </p:nvCxnSpPr>
        <p:spPr>
          <a:xfrm>
            <a:off x="5741813" y="3456398"/>
            <a:ext cx="2124596" cy="484962"/>
          </a:xfrm>
          <a:prstGeom prst="curvedConnector3">
            <a:avLst>
              <a:gd name="adj1" fmla="val 7604"/>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9" name="Curved Connector 78"/>
          <p:cNvCxnSpPr>
            <a:stCxn id="32" idx="3"/>
            <a:endCxn id="73" idx="0"/>
          </p:cNvCxnSpPr>
          <p:nvPr/>
        </p:nvCxnSpPr>
        <p:spPr>
          <a:xfrm>
            <a:off x="5741813" y="2852622"/>
            <a:ext cx="1218750" cy="479576"/>
          </a:xfrm>
          <a:prstGeom prst="curvedConnector2">
            <a:avLst/>
          </a:prstGeom>
          <a:ln>
            <a:tailEnd type="arrow"/>
          </a:ln>
        </p:spPr>
        <p:style>
          <a:lnRef idx="1">
            <a:schemeClr val="accent5"/>
          </a:lnRef>
          <a:fillRef idx="0">
            <a:schemeClr val="accent5"/>
          </a:fillRef>
          <a:effectRef idx="0">
            <a:schemeClr val="accent5"/>
          </a:effectRef>
          <a:fontRef idx="minor">
            <a:schemeClr val="tx1"/>
          </a:fontRef>
        </p:style>
      </p:cxnSp>
      <p:cxnSp>
        <p:nvCxnSpPr>
          <p:cNvPr id="81" name="Curved Connector 80"/>
          <p:cNvCxnSpPr>
            <a:stCxn id="27" idx="3"/>
            <a:endCxn id="73" idx="3"/>
          </p:cNvCxnSpPr>
          <p:nvPr/>
        </p:nvCxnSpPr>
        <p:spPr>
          <a:xfrm flipV="1">
            <a:off x="5724128" y="3951670"/>
            <a:ext cx="2142281" cy="131102"/>
          </a:xfrm>
          <a:prstGeom prst="curvedConnector5">
            <a:avLst>
              <a:gd name="adj1" fmla="val 7716"/>
              <a:gd name="adj2" fmla="val 746880"/>
              <a:gd name="adj3" fmla="val 11067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3" name="Curved Connector 82"/>
          <p:cNvCxnSpPr>
            <a:stCxn id="28" idx="3"/>
          </p:cNvCxnSpPr>
          <p:nvPr/>
        </p:nvCxnSpPr>
        <p:spPr>
          <a:xfrm flipV="1">
            <a:off x="5723485" y="3951670"/>
            <a:ext cx="2142924" cy="771022"/>
          </a:xfrm>
          <a:prstGeom prst="curvedConnector3">
            <a:avLst>
              <a:gd name="adj1" fmla="val 99676"/>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6" name="Curved Connector 85"/>
          <p:cNvCxnSpPr>
            <a:stCxn id="26" idx="3"/>
            <a:endCxn id="73" idx="1"/>
          </p:cNvCxnSpPr>
          <p:nvPr/>
        </p:nvCxnSpPr>
        <p:spPr>
          <a:xfrm flipV="1">
            <a:off x="5723485" y="3951670"/>
            <a:ext cx="331232" cy="1424794"/>
          </a:xfrm>
          <a:prstGeom prst="curvedConnector3">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8" name="Curved Connector 87"/>
          <p:cNvCxnSpPr>
            <a:stCxn id="29" idx="3"/>
            <a:endCxn id="73" idx="2"/>
          </p:cNvCxnSpPr>
          <p:nvPr/>
        </p:nvCxnSpPr>
        <p:spPr>
          <a:xfrm flipV="1">
            <a:off x="5723485" y="4571142"/>
            <a:ext cx="1237078" cy="1455846"/>
          </a:xfrm>
          <a:prstGeom prst="curvedConnector2">
            <a:avLst/>
          </a:prstGeom>
          <a:ln>
            <a:tailEnd type="arrow"/>
          </a:ln>
        </p:spPr>
        <p:style>
          <a:lnRef idx="1">
            <a:schemeClr val="accent3"/>
          </a:lnRef>
          <a:fillRef idx="0">
            <a:schemeClr val="accent3"/>
          </a:fillRef>
          <a:effectRef idx="0">
            <a:schemeClr val="accent3"/>
          </a:effectRef>
          <a:fontRef idx="minor">
            <a:schemeClr val="tx1"/>
          </a:fontRef>
        </p:style>
      </p:cxnSp>
      <p:cxnSp>
        <p:nvCxnSpPr>
          <p:cNvPr id="90" name="Curved Connector 89"/>
          <p:cNvCxnSpPr>
            <a:stCxn id="33" idx="3"/>
          </p:cNvCxnSpPr>
          <p:nvPr/>
        </p:nvCxnSpPr>
        <p:spPr>
          <a:xfrm>
            <a:off x="6588223" y="1706508"/>
            <a:ext cx="555545" cy="2245162"/>
          </a:xfrm>
          <a:prstGeom prst="curvedConnector2">
            <a:avLst/>
          </a:prstGeom>
          <a:ln>
            <a:tailEnd type="arrow"/>
          </a:ln>
        </p:spPr>
        <p:style>
          <a:lnRef idx="1">
            <a:schemeClr val="accent4"/>
          </a:lnRef>
          <a:fillRef idx="0">
            <a:schemeClr val="accent4"/>
          </a:fillRef>
          <a:effectRef idx="0">
            <a:schemeClr val="accent4"/>
          </a:effectRef>
          <a:fontRef idx="minor">
            <a:schemeClr val="tx1"/>
          </a:fontRef>
        </p:style>
      </p:cxnSp>
      <p:sp>
        <p:nvSpPr>
          <p:cNvPr id="92" name="Flowchart: Document 91"/>
          <p:cNvSpPr/>
          <p:nvPr/>
        </p:nvSpPr>
        <p:spPr>
          <a:xfrm>
            <a:off x="903784" y="5344255"/>
            <a:ext cx="1296144" cy="585012"/>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1400" dirty="0" smtClean="0">
                <a:cs typeface="B Nazanin" pitchFamily="2" charset="-78"/>
              </a:rPr>
              <a:t>بررسی پرسشنامه</a:t>
            </a:r>
            <a:endParaRPr lang="en-US" sz="1400" dirty="0">
              <a:cs typeface="B Nazanin" pitchFamily="2" charset="-78"/>
            </a:endParaRPr>
          </a:p>
        </p:txBody>
      </p:sp>
      <p:sp>
        <p:nvSpPr>
          <p:cNvPr id="94" name="Rectangle 93"/>
          <p:cNvSpPr/>
          <p:nvPr/>
        </p:nvSpPr>
        <p:spPr>
          <a:xfrm rot="19629448">
            <a:off x="440123" y="1766090"/>
            <a:ext cx="279115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با برش ملی و استانی</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95" name="Rectangle 94"/>
          <p:cNvSpPr/>
          <p:nvPr/>
        </p:nvSpPr>
        <p:spPr>
          <a:xfrm rot="19629448">
            <a:off x="1080006" y="2112027"/>
            <a:ext cx="20136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فصلی و سالانه</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Tree>
    <p:extLst>
      <p:ext uri="{BB962C8B-B14F-4D97-AF65-F5344CB8AC3E}">
        <p14:creationId xmlns:p14="http://schemas.microsoft.com/office/powerpoint/2010/main" xmlns="" val="390160816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401295" y="569293"/>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1000100"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effectLst>
                  <a:outerShdw blurRad="38100" dist="38100" dir="2700000" algn="tl">
                    <a:srgbClr val="000000">
                      <a:alpha val="43137"/>
                    </a:srgbClr>
                  </a:outerShdw>
                </a:effectLst>
                <a:cs typeface="B Nazanin" pitchFamily="2" charset="-78"/>
              </a:rPr>
              <a:t>رویکرد های پروژه</a:t>
            </a:r>
            <a:endParaRPr lang="en-US" sz="2400" b="1" dirty="0">
              <a:effectLst>
                <a:outerShdw blurRad="38100" dist="38100" dir="2700000" algn="tl">
                  <a:srgbClr val="000000">
                    <a:alpha val="43137"/>
                  </a:srgbClr>
                </a:outerShdw>
              </a:effectLst>
              <a:cs typeface="B Nazanin" pitchFamily="2" charset="-78"/>
            </a:endParaRPr>
          </a:p>
        </p:txBody>
      </p:sp>
      <p:sp>
        <p:nvSpPr>
          <p:cNvPr id="86" name="Round Single Corner Rectangle 85"/>
          <p:cNvSpPr/>
          <p:nvPr/>
        </p:nvSpPr>
        <p:spPr>
          <a:xfrm>
            <a:off x="5896726" y="2214592"/>
            <a:ext cx="1083252" cy="280682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7" name="Rounded Rectangle 86"/>
          <p:cNvSpPr/>
          <p:nvPr/>
        </p:nvSpPr>
        <p:spPr>
          <a:xfrm>
            <a:off x="1185817" y="4620070"/>
            <a:ext cx="2065193" cy="878828"/>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Rounded Rectangle 87"/>
          <p:cNvSpPr/>
          <p:nvPr/>
        </p:nvSpPr>
        <p:spPr>
          <a:xfrm>
            <a:off x="1157243" y="3710866"/>
            <a:ext cx="2065193" cy="878828"/>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9" name="Rounded Rectangle 88"/>
          <p:cNvSpPr/>
          <p:nvPr/>
        </p:nvSpPr>
        <p:spPr>
          <a:xfrm>
            <a:off x="1113082" y="2793867"/>
            <a:ext cx="2065193" cy="878828"/>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Rounded Rectangle 89"/>
          <p:cNvSpPr/>
          <p:nvPr/>
        </p:nvSpPr>
        <p:spPr>
          <a:xfrm>
            <a:off x="1100094" y="1853488"/>
            <a:ext cx="2065193" cy="878828"/>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1" name="Flowchart: Multidocument 90"/>
          <p:cNvSpPr/>
          <p:nvPr/>
        </p:nvSpPr>
        <p:spPr>
          <a:xfrm>
            <a:off x="2440522" y="2009353"/>
            <a:ext cx="529936" cy="631248"/>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2" name="Flowchart: Multidocument 91"/>
          <p:cNvSpPr/>
          <p:nvPr/>
        </p:nvSpPr>
        <p:spPr>
          <a:xfrm>
            <a:off x="2419738" y="2897786"/>
            <a:ext cx="529936" cy="631248"/>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3" name="Flowchart: Multidocument 92"/>
          <p:cNvSpPr/>
          <p:nvPr/>
        </p:nvSpPr>
        <p:spPr>
          <a:xfrm>
            <a:off x="2372979" y="3768021"/>
            <a:ext cx="529936" cy="631248"/>
          </a:xfrm>
          <a:prstGeom prst="flowChartMultidocumen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 name="Flowchart: Multidocument 93"/>
          <p:cNvSpPr/>
          <p:nvPr/>
        </p:nvSpPr>
        <p:spPr>
          <a:xfrm>
            <a:off x="2365186" y="4729172"/>
            <a:ext cx="529936" cy="631248"/>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5" name="Group 94"/>
          <p:cNvGrpSpPr/>
          <p:nvPr/>
        </p:nvGrpSpPr>
        <p:grpSpPr>
          <a:xfrm>
            <a:off x="1435202" y="4888933"/>
            <a:ext cx="766329" cy="415634"/>
            <a:chOff x="249382" y="4660322"/>
            <a:chExt cx="1021772" cy="554178"/>
          </a:xfrm>
        </p:grpSpPr>
        <p:sp>
          <p:nvSpPr>
            <p:cNvPr id="96" name="Flowchart: Stored Data 95"/>
            <p:cNvSpPr/>
            <p:nvPr/>
          </p:nvSpPr>
          <p:spPr>
            <a:xfrm>
              <a:off x="249382" y="4660322"/>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7" name="Flowchart: Stored Data 96"/>
            <p:cNvSpPr/>
            <p:nvPr/>
          </p:nvSpPr>
          <p:spPr>
            <a:xfrm>
              <a:off x="381000" y="4719203"/>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8" name="Flowchart: Stored Data 97"/>
            <p:cNvSpPr/>
            <p:nvPr/>
          </p:nvSpPr>
          <p:spPr>
            <a:xfrm>
              <a:off x="554182" y="4798866"/>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6" name="Group 98"/>
          <p:cNvGrpSpPr/>
          <p:nvPr/>
        </p:nvGrpSpPr>
        <p:grpSpPr>
          <a:xfrm>
            <a:off x="1427409" y="3936876"/>
            <a:ext cx="766329" cy="415634"/>
            <a:chOff x="249382" y="4660322"/>
            <a:chExt cx="1021772" cy="554178"/>
          </a:xfrm>
        </p:grpSpPr>
        <p:sp>
          <p:nvSpPr>
            <p:cNvPr id="100" name="Flowchart: Stored Data 99"/>
            <p:cNvSpPr/>
            <p:nvPr/>
          </p:nvSpPr>
          <p:spPr>
            <a:xfrm>
              <a:off x="249382" y="4660322"/>
              <a:ext cx="716972" cy="41563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1" name="Flowchart: Stored Data 100"/>
            <p:cNvSpPr/>
            <p:nvPr/>
          </p:nvSpPr>
          <p:spPr>
            <a:xfrm>
              <a:off x="381000" y="4719203"/>
              <a:ext cx="716972" cy="41563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2" name="Flowchart: Stored Data 101"/>
            <p:cNvSpPr/>
            <p:nvPr/>
          </p:nvSpPr>
          <p:spPr>
            <a:xfrm>
              <a:off x="554182" y="4798866"/>
              <a:ext cx="716972" cy="41563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2" name="Group 102"/>
          <p:cNvGrpSpPr/>
          <p:nvPr/>
        </p:nvGrpSpPr>
        <p:grpSpPr>
          <a:xfrm>
            <a:off x="1427409" y="3075742"/>
            <a:ext cx="766329" cy="415634"/>
            <a:chOff x="249382" y="4660322"/>
            <a:chExt cx="1021772" cy="554178"/>
          </a:xfrm>
        </p:grpSpPr>
        <p:sp>
          <p:nvSpPr>
            <p:cNvPr id="104" name="Flowchart: Stored Data 103"/>
            <p:cNvSpPr/>
            <p:nvPr/>
          </p:nvSpPr>
          <p:spPr>
            <a:xfrm>
              <a:off x="249382" y="4660322"/>
              <a:ext cx="716972" cy="415634"/>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5" name="Flowchart: Stored Data 104"/>
            <p:cNvSpPr/>
            <p:nvPr/>
          </p:nvSpPr>
          <p:spPr>
            <a:xfrm>
              <a:off x="381000" y="4719203"/>
              <a:ext cx="716972" cy="415634"/>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6" name="Flowchart: Stored Data 105"/>
            <p:cNvSpPr/>
            <p:nvPr/>
          </p:nvSpPr>
          <p:spPr>
            <a:xfrm>
              <a:off x="554182" y="4798866"/>
              <a:ext cx="716972" cy="415634"/>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3" name="Group 106"/>
          <p:cNvGrpSpPr/>
          <p:nvPr/>
        </p:nvGrpSpPr>
        <p:grpSpPr>
          <a:xfrm>
            <a:off x="1442995" y="2154860"/>
            <a:ext cx="766329" cy="415634"/>
            <a:chOff x="249382" y="4660322"/>
            <a:chExt cx="1021772" cy="554178"/>
          </a:xfrm>
        </p:grpSpPr>
        <p:sp>
          <p:nvSpPr>
            <p:cNvPr id="108" name="Flowchart: Stored Data 107"/>
            <p:cNvSpPr/>
            <p:nvPr/>
          </p:nvSpPr>
          <p:spPr>
            <a:xfrm>
              <a:off x="249382" y="4660322"/>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9" name="Flowchart: Stored Data 108"/>
            <p:cNvSpPr/>
            <p:nvPr/>
          </p:nvSpPr>
          <p:spPr>
            <a:xfrm>
              <a:off x="381000" y="4719203"/>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0" name="Flowchart: Stored Data 109"/>
            <p:cNvSpPr/>
            <p:nvPr/>
          </p:nvSpPr>
          <p:spPr>
            <a:xfrm>
              <a:off x="554182" y="4798866"/>
              <a:ext cx="716972" cy="415634"/>
            </a:xfrm>
            <a:prstGeom prst="flowChartOnlineStorag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11" name="Flowchart: Collate 110"/>
          <p:cNvSpPr/>
          <p:nvPr/>
        </p:nvSpPr>
        <p:spPr>
          <a:xfrm>
            <a:off x="3411983" y="3240717"/>
            <a:ext cx="335107" cy="741628"/>
          </a:xfrm>
          <a:prstGeom prst="flowChartCollat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12" name="Flowchart: Magnetic Disk 111"/>
          <p:cNvSpPr/>
          <p:nvPr/>
        </p:nvSpPr>
        <p:spPr>
          <a:xfrm>
            <a:off x="4879775" y="2770496"/>
            <a:ext cx="849457" cy="1698912"/>
          </a:xfrm>
          <a:prstGeom prst="flowChartMagneticDisk">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1350" b="1" dirty="0" smtClean="0">
                <a:cs typeface="B Nazanin" panose="00000400000000000000" pitchFamily="2" charset="-78"/>
              </a:rPr>
              <a:t>دیتابیس</a:t>
            </a:r>
          </a:p>
          <a:p>
            <a:pPr algn="ctr"/>
            <a:endParaRPr lang="fa-IR" sz="1350" dirty="0" smtClean="0">
              <a:cs typeface="B Nazanin" panose="00000400000000000000" pitchFamily="2" charset="-78"/>
            </a:endParaRPr>
          </a:p>
          <a:p>
            <a:pPr algn="ctr"/>
            <a:r>
              <a:rPr lang="fa-IR" sz="1350" dirty="0" smtClean="0">
                <a:cs typeface="B Nazanin" panose="00000400000000000000" pitchFamily="2" charset="-78"/>
              </a:rPr>
              <a:t>مالی</a:t>
            </a:r>
          </a:p>
          <a:p>
            <a:pPr algn="ctr"/>
            <a:r>
              <a:rPr lang="fa-IR" sz="1350" dirty="0" smtClean="0">
                <a:cs typeface="B Nazanin" panose="00000400000000000000" pitchFamily="2" charset="-78"/>
              </a:rPr>
              <a:t>توسعه</a:t>
            </a:r>
          </a:p>
          <a:p>
            <a:pPr algn="ctr"/>
            <a:r>
              <a:rPr lang="fa-IR" sz="1350" dirty="0" smtClean="0">
                <a:cs typeface="B Nazanin" panose="00000400000000000000" pitchFamily="2" charset="-78"/>
              </a:rPr>
              <a:t>خدمات</a:t>
            </a:r>
          </a:p>
          <a:p>
            <a:pPr algn="ctr"/>
            <a:r>
              <a:rPr lang="fa-IR" sz="1350" dirty="0" smtClean="0">
                <a:cs typeface="B Nazanin" panose="00000400000000000000" pitchFamily="2" charset="-78"/>
              </a:rPr>
              <a:t>سلامت جمعیت</a:t>
            </a:r>
          </a:p>
          <a:p>
            <a:pPr algn="ctr"/>
            <a:endParaRPr lang="en-US" sz="1350" dirty="0">
              <a:cs typeface="B Nazanin" panose="00000400000000000000" pitchFamily="2" charset="-78"/>
            </a:endParaRPr>
          </a:p>
        </p:txBody>
      </p:sp>
      <p:sp>
        <p:nvSpPr>
          <p:cNvPr id="113" name="Flowchart: Alternate Process 112"/>
          <p:cNvSpPr/>
          <p:nvPr/>
        </p:nvSpPr>
        <p:spPr>
          <a:xfrm>
            <a:off x="3897425" y="3314741"/>
            <a:ext cx="813095" cy="601364"/>
          </a:xfrm>
          <a:prstGeom prst="flowChartAlternateProcess">
            <a:avLst/>
          </a:prstGeom>
          <a:gradFill flip="none" rotWithShape="1">
            <a:gsLst>
              <a:gs pos="0">
                <a:schemeClr val="accent1">
                  <a:lumMod val="60000"/>
                  <a:lumOff val="4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1350">
                <a:cs typeface="B Nazanin" panose="00000400000000000000" pitchFamily="2" charset="-78"/>
              </a:rPr>
              <a:t>مبدل</a:t>
            </a:r>
            <a:endParaRPr lang="en-US" sz="1350" dirty="0">
              <a:cs typeface="B Nazanin" panose="00000400000000000000" pitchFamily="2" charset="-78"/>
            </a:endParaRPr>
          </a:p>
        </p:txBody>
      </p:sp>
      <p:sp>
        <p:nvSpPr>
          <p:cNvPr id="114" name="Flowchart: Document 113"/>
          <p:cNvSpPr/>
          <p:nvPr/>
        </p:nvSpPr>
        <p:spPr>
          <a:xfrm>
            <a:off x="6146114" y="2378192"/>
            <a:ext cx="639041" cy="781332"/>
          </a:xfrm>
          <a:prstGeom prst="flowChartDocumen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900" dirty="0">
                <a:cs typeface="B Nazanin" panose="00000400000000000000" pitchFamily="2" charset="-78"/>
              </a:rPr>
              <a:t>سیاستگذاری</a:t>
            </a:r>
            <a:endParaRPr lang="en-US" sz="900" dirty="0">
              <a:cs typeface="B Nazanin" panose="00000400000000000000" pitchFamily="2" charset="-78"/>
            </a:endParaRPr>
          </a:p>
        </p:txBody>
      </p:sp>
      <p:cxnSp>
        <p:nvCxnSpPr>
          <p:cNvPr id="115" name="Elbow Connector 114"/>
          <p:cNvCxnSpPr>
            <a:stCxn id="110" idx="3"/>
            <a:endCxn id="91" idx="1"/>
          </p:cNvCxnSpPr>
          <p:nvPr/>
        </p:nvCxnSpPr>
        <p:spPr>
          <a:xfrm flipV="1">
            <a:off x="2119703" y="2324977"/>
            <a:ext cx="320819" cy="896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6" idx="3"/>
            <a:endCxn id="92" idx="1"/>
          </p:cNvCxnSpPr>
          <p:nvPr/>
        </p:nvCxnSpPr>
        <p:spPr>
          <a:xfrm flipV="1">
            <a:off x="2104117" y="3213410"/>
            <a:ext cx="315622" cy="1221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02" idx="3"/>
            <a:endCxn id="93" idx="1"/>
          </p:cNvCxnSpPr>
          <p:nvPr/>
        </p:nvCxnSpPr>
        <p:spPr>
          <a:xfrm flipV="1">
            <a:off x="2104117" y="4083645"/>
            <a:ext cx="268862" cy="113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98" idx="3"/>
            <a:endCxn id="94" idx="1"/>
          </p:cNvCxnSpPr>
          <p:nvPr/>
        </p:nvCxnSpPr>
        <p:spPr>
          <a:xfrm flipV="1">
            <a:off x="2111910" y="5044796"/>
            <a:ext cx="253276" cy="1039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8" idx="0"/>
            <a:endCxn id="91" idx="0"/>
          </p:cNvCxnSpPr>
          <p:nvPr/>
        </p:nvCxnSpPr>
        <p:spPr>
          <a:xfrm rot="5400000" flipH="1" flipV="1">
            <a:off x="2154149" y="1567063"/>
            <a:ext cx="145508" cy="1030088"/>
          </a:xfrm>
          <a:prstGeom prst="bentConnector3">
            <a:avLst>
              <a:gd name="adj1" fmla="val 1756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109" idx="1"/>
            <a:endCxn id="91" idx="2"/>
          </p:cNvCxnSpPr>
          <p:nvPr/>
        </p:nvCxnSpPr>
        <p:spPr>
          <a:xfrm rot="10800000" flipH="1" flipV="1">
            <a:off x="1541708" y="2354884"/>
            <a:ext cx="1126931" cy="261812"/>
          </a:xfrm>
          <a:prstGeom prst="bentConnector4">
            <a:avLst>
              <a:gd name="adj1" fmla="val -15214"/>
              <a:gd name="adj2" fmla="val 1316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06" idx="2"/>
            <a:endCxn id="92" idx="2"/>
          </p:cNvCxnSpPr>
          <p:nvPr/>
        </p:nvCxnSpPr>
        <p:spPr>
          <a:xfrm rot="16200000" flipH="1">
            <a:off x="2279488" y="3136760"/>
            <a:ext cx="13753" cy="722983"/>
          </a:xfrm>
          <a:prstGeom prst="bentConnector3">
            <a:avLst>
              <a:gd name="adj1" fmla="val 7017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04" idx="0"/>
            <a:endCxn id="92" idx="0"/>
          </p:cNvCxnSpPr>
          <p:nvPr/>
        </p:nvCxnSpPr>
        <p:spPr>
          <a:xfrm rot="5400000" flipH="1" flipV="1">
            <a:off x="2119741" y="2474319"/>
            <a:ext cx="177956" cy="1024891"/>
          </a:xfrm>
          <a:prstGeom prst="bentConnector3">
            <a:avLst>
              <a:gd name="adj1" fmla="val 1273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96" idx="0"/>
            <a:endCxn id="94" idx="0"/>
          </p:cNvCxnSpPr>
          <p:nvPr/>
        </p:nvCxnSpPr>
        <p:spPr>
          <a:xfrm rot="5400000" flipH="1" flipV="1">
            <a:off x="2105459" y="4327782"/>
            <a:ext cx="159761" cy="962545"/>
          </a:xfrm>
          <a:prstGeom prst="bentConnector3">
            <a:avLst>
              <a:gd name="adj1" fmla="val 1304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98" idx="2"/>
            <a:endCxn id="94" idx="3"/>
          </p:cNvCxnSpPr>
          <p:nvPr/>
        </p:nvCxnSpPr>
        <p:spPr>
          <a:xfrm rot="5400000" flipH="1" flipV="1">
            <a:off x="2284008" y="4693455"/>
            <a:ext cx="259771" cy="962455"/>
          </a:xfrm>
          <a:prstGeom prst="bentConnector4">
            <a:avLst>
              <a:gd name="adj1" fmla="val -40217"/>
              <a:gd name="adj2" fmla="val 1178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90" idx="3"/>
            <a:endCxn id="111" idx="0"/>
          </p:cNvCxnSpPr>
          <p:nvPr/>
        </p:nvCxnSpPr>
        <p:spPr>
          <a:xfrm>
            <a:off x="3165287" y="2292902"/>
            <a:ext cx="414250" cy="9478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89" idx="3"/>
            <a:endCxn id="111" idx="1"/>
          </p:cNvCxnSpPr>
          <p:nvPr/>
        </p:nvCxnSpPr>
        <p:spPr>
          <a:xfrm>
            <a:off x="3178275" y="3233281"/>
            <a:ext cx="401262" cy="37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88" idx="3"/>
            <a:endCxn id="111" idx="1"/>
          </p:cNvCxnSpPr>
          <p:nvPr/>
        </p:nvCxnSpPr>
        <p:spPr>
          <a:xfrm flipV="1">
            <a:off x="3222436" y="3611531"/>
            <a:ext cx="357101" cy="538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7" idx="3"/>
            <a:endCxn id="111" idx="2"/>
          </p:cNvCxnSpPr>
          <p:nvPr/>
        </p:nvCxnSpPr>
        <p:spPr>
          <a:xfrm flipV="1">
            <a:off x="3251010" y="3982345"/>
            <a:ext cx="328527" cy="1077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113" idx="1"/>
          </p:cNvCxnSpPr>
          <p:nvPr/>
        </p:nvCxnSpPr>
        <p:spPr>
          <a:xfrm flipV="1">
            <a:off x="3579537" y="3615423"/>
            <a:ext cx="317888" cy="39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3" idx="3"/>
            <a:endCxn id="112" idx="2"/>
          </p:cNvCxnSpPr>
          <p:nvPr/>
        </p:nvCxnSpPr>
        <p:spPr>
          <a:xfrm>
            <a:off x="4710520" y="3615424"/>
            <a:ext cx="169255" cy="45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Flowchart: Document 130"/>
          <p:cNvSpPr/>
          <p:nvPr/>
        </p:nvSpPr>
        <p:spPr>
          <a:xfrm>
            <a:off x="6146114" y="3220689"/>
            <a:ext cx="639041" cy="781332"/>
          </a:xfrm>
          <a:prstGeom prst="flowChartDocumen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1200" dirty="0">
                <a:cs typeface="B Nazanin" panose="00000400000000000000" pitchFamily="2" charset="-78"/>
              </a:rPr>
              <a:t>مدیریتی</a:t>
            </a:r>
            <a:endParaRPr lang="en-US" sz="1200" dirty="0"/>
          </a:p>
        </p:txBody>
      </p:sp>
      <p:sp>
        <p:nvSpPr>
          <p:cNvPr id="132" name="Flowchart: Document 131"/>
          <p:cNvSpPr/>
          <p:nvPr/>
        </p:nvSpPr>
        <p:spPr>
          <a:xfrm>
            <a:off x="6146113" y="4068908"/>
            <a:ext cx="639041" cy="781332"/>
          </a:xfrm>
          <a:prstGeom prst="flowChartDocumen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1200" dirty="0">
                <a:cs typeface="B Nazanin" panose="00000400000000000000" pitchFamily="2" charset="-78"/>
              </a:rPr>
              <a:t>کارشناسی</a:t>
            </a:r>
            <a:endParaRPr lang="en-US" sz="1200" dirty="0"/>
          </a:p>
        </p:txBody>
      </p:sp>
      <p:cxnSp>
        <p:nvCxnSpPr>
          <p:cNvPr id="133" name="Straight Arrow Connector 132"/>
          <p:cNvCxnSpPr>
            <a:stCxn id="112" idx="4"/>
            <a:endCxn id="86" idx="1"/>
          </p:cNvCxnSpPr>
          <p:nvPr/>
        </p:nvCxnSpPr>
        <p:spPr>
          <a:xfrm flipV="1">
            <a:off x="5729231" y="3618005"/>
            <a:ext cx="167495" cy="19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5647544" y="1848256"/>
            <a:ext cx="1488228" cy="392415"/>
          </a:xfrm>
          <a:prstGeom prst="rect">
            <a:avLst/>
          </a:prstGeom>
          <a:noFill/>
        </p:spPr>
        <p:txBody>
          <a:bodyPr wrap="none" lIns="68580" tIns="34290" rIns="68580" bIns="34290">
            <a:spAutoFit/>
          </a:bodyPr>
          <a:lstStyle/>
          <a:p>
            <a:pPr algn="ctr"/>
            <a:r>
              <a:rPr lang="fa-IR" sz="2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پرتال(اینترفیس)</a:t>
            </a:r>
            <a:endParaRPr lang="en-US" sz="2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endParaRPr>
          </a:p>
        </p:txBody>
      </p:sp>
      <p:sp>
        <p:nvSpPr>
          <p:cNvPr id="135" name="Rectangle 134"/>
          <p:cNvSpPr/>
          <p:nvPr/>
        </p:nvSpPr>
        <p:spPr>
          <a:xfrm>
            <a:off x="286387" y="3094229"/>
            <a:ext cx="1189269" cy="377026"/>
          </a:xfrm>
          <a:prstGeom prst="rect">
            <a:avLst/>
          </a:prstGeom>
          <a:noFill/>
        </p:spPr>
        <p:txBody>
          <a:bodyPr wrap="square" lIns="68580" tIns="34290" rIns="68580" bIns="34290">
            <a:spAutoFit/>
          </a:bodyPr>
          <a:lstStyle/>
          <a:p>
            <a:pPr algn="ct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سازمان </a:t>
            </a:r>
            <a:endPar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ctr"/>
            <a:r>
              <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تامین </a:t>
            </a: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اجتماعی</a:t>
            </a:r>
            <a:endParaRPr lang="en-US"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136" name="Rectangle 135"/>
          <p:cNvSpPr/>
          <p:nvPr/>
        </p:nvSpPr>
        <p:spPr>
          <a:xfrm>
            <a:off x="383643" y="2124005"/>
            <a:ext cx="1164021" cy="377026"/>
          </a:xfrm>
          <a:prstGeom prst="rect">
            <a:avLst/>
          </a:prstGeom>
          <a:noFill/>
        </p:spPr>
        <p:txBody>
          <a:bodyPr wrap="square" lIns="68580" tIns="34290" rIns="68580" bIns="34290">
            <a:spAutoFit/>
          </a:bodyPr>
          <a:lstStyle/>
          <a:p>
            <a:pPr algn="ct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وزارت بهداشت، درمان</a:t>
            </a:r>
          </a:p>
          <a:p>
            <a:pPr algn="ct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آموزش پزشکی</a:t>
            </a:r>
            <a:endParaRPr lang="en-US"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137" name="Rectangle 136"/>
          <p:cNvSpPr/>
          <p:nvPr/>
        </p:nvSpPr>
        <p:spPr>
          <a:xfrm>
            <a:off x="279428" y="4005064"/>
            <a:ext cx="1052212" cy="377026"/>
          </a:xfrm>
          <a:prstGeom prst="rect">
            <a:avLst/>
          </a:prstGeom>
          <a:noFill/>
        </p:spPr>
        <p:txBody>
          <a:bodyPr wrap="square" lIns="68580" tIns="34290" rIns="68580" bIns="34290">
            <a:spAutoFit/>
          </a:bodyPr>
          <a:lstStyle/>
          <a:p>
            <a:pPr algn="ctr"/>
            <a:r>
              <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سازمان</a:t>
            </a:r>
          </a:p>
          <a:p>
            <a:pPr algn="ctr"/>
            <a:r>
              <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بیمه سلامت</a:t>
            </a:r>
            <a:endParaRPr lang="en-US"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138" name="Rectangle 137"/>
          <p:cNvSpPr/>
          <p:nvPr/>
        </p:nvSpPr>
        <p:spPr>
          <a:xfrm>
            <a:off x="179512" y="4869160"/>
            <a:ext cx="1293864" cy="377026"/>
          </a:xfrm>
          <a:prstGeom prst="rect">
            <a:avLst/>
          </a:prstGeom>
          <a:noFill/>
        </p:spPr>
        <p:txBody>
          <a:bodyPr wrap="square" lIns="68580" tIns="34290" rIns="68580" bIns="34290">
            <a:spAutoFit/>
          </a:bodyPr>
          <a:lstStyle/>
          <a:p>
            <a:pPr algn="ct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خانوارها </a:t>
            </a:r>
            <a:r>
              <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a:t>
            </a:r>
          </a:p>
          <a:p>
            <a:pPr algn="ctr"/>
            <a:r>
              <a:rPr lang="fa-IR" sz="1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مراکز خصوصی</a:t>
            </a:r>
            <a:endParaRPr lang="en-US" sz="1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139" name="Rounded Rectangle 138"/>
          <p:cNvSpPr/>
          <p:nvPr/>
        </p:nvSpPr>
        <p:spPr>
          <a:xfrm>
            <a:off x="1185817" y="5565030"/>
            <a:ext cx="2036619" cy="201644"/>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0" name="Rectangle 139"/>
          <p:cNvSpPr/>
          <p:nvPr/>
        </p:nvSpPr>
        <p:spPr>
          <a:xfrm>
            <a:off x="498055" y="5533130"/>
            <a:ext cx="691536" cy="230832"/>
          </a:xfrm>
          <a:prstGeom prst="rect">
            <a:avLst/>
          </a:prstGeom>
          <a:noFill/>
        </p:spPr>
        <p:txBody>
          <a:bodyPr wrap="square" lIns="68580" tIns="34290" rIns="68580" bIns="34290">
            <a:spAutoFit/>
          </a:bodyPr>
          <a:lstStyle/>
          <a:p>
            <a:pPr algn="ctr"/>
            <a:r>
              <a:rPr lang="fa-IR" sz="105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سایر نهاد ها</a:t>
            </a:r>
            <a:endParaRPr lang="en-US" sz="105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141" name="Rounded Rectangle 140"/>
          <p:cNvSpPr/>
          <p:nvPr/>
        </p:nvSpPr>
        <p:spPr>
          <a:xfrm>
            <a:off x="1252269" y="5623507"/>
            <a:ext cx="2036619" cy="201644"/>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2" name="Rounded Rectangle 141"/>
          <p:cNvSpPr/>
          <p:nvPr/>
        </p:nvSpPr>
        <p:spPr>
          <a:xfrm>
            <a:off x="1342644" y="5689958"/>
            <a:ext cx="2036619" cy="201644"/>
          </a:xfrm>
          <a:prstGeom prst="roundRect">
            <a:avLst>
              <a:gd name="adj" fmla="val 41497"/>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43" name="Picture 142"/>
          <p:cNvPicPr>
            <a:picLocks noChangeAspect="1"/>
          </p:cNvPicPr>
          <p:nvPr/>
        </p:nvPicPr>
        <p:blipFill rotWithShape="1">
          <a:blip r:embed="rId3" cstate="print"/>
          <a:srcRect l="24597" t="6975" r="26060" b="8965"/>
          <a:stretch/>
        </p:blipFill>
        <p:spPr>
          <a:xfrm>
            <a:off x="6763954" y="2462776"/>
            <a:ext cx="1354603" cy="1298059"/>
          </a:xfrm>
          <a:prstGeom prst="rect">
            <a:avLst/>
          </a:prstGeom>
        </p:spPr>
      </p:pic>
      <p:pic>
        <p:nvPicPr>
          <p:cNvPr id="144" name="Picture 143"/>
          <p:cNvPicPr>
            <a:picLocks noChangeAspect="1"/>
          </p:cNvPicPr>
          <p:nvPr/>
        </p:nvPicPr>
        <p:blipFill rotWithShape="1">
          <a:blip r:embed="rId4" cstate="print"/>
          <a:srcRect l="20298" t="6816" r="19702" b="10349"/>
          <a:stretch/>
        </p:blipFill>
        <p:spPr>
          <a:xfrm>
            <a:off x="6766655" y="3719581"/>
            <a:ext cx="1372373" cy="1065765"/>
          </a:xfrm>
          <a:prstGeom prst="rect">
            <a:avLst/>
          </a:prstGeom>
        </p:spPr>
      </p:pic>
      <p:sp>
        <p:nvSpPr>
          <p:cNvPr id="145" name="Striped Right Arrow 144"/>
          <p:cNvSpPr/>
          <p:nvPr/>
        </p:nvSpPr>
        <p:spPr>
          <a:xfrm>
            <a:off x="1252268" y="6001437"/>
            <a:ext cx="5361311" cy="379891"/>
          </a:xfrm>
          <a:prstGeom prst="stripedRightArrow">
            <a:avLst>
              <a:gd name="adj1" fmla="val 33833"/>
              <a:gd name="adj2" fmla="val 114666"/>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6" name="Striped Right Arrow 145"/>
          <p:cNvSpPr/>
          <p:nvPr/>
        </p:nvSpPr>
        <p:spPr>
          <a:xfrm rot="10800000">
            <a:off x="1342644" y="1222920"/>
            <a:ext cx="5361311" cy="379891"/>
          </a:xfrm>
          <a:prstGeom prst="stripedRightArrow">
            <a:avLst>
              <a:gd name="adj1" fmla="val 33833"/>
              <a:gd name="adj2" fmla="val 114666"/>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47" name="Straight Connector 146"/>
          <p:cNvCxnSpPr/>
          <p:nvPr/>
        </p:nvCxnSpPr>
        <p:spPr>
          <a:xfrm>
            <a:off x="4792408" y="1874823"/>
            <a:ext cx="0" cy="3051899"/>
          </a:xfrm>
          <a:prstGeom prst="line">
            <a:avLst/>
          </a:prstGeom>
          <a:ln>
            <a:prstDash val="dash"/>
          </a:ln>
        </p:spPr>
        <p:style>
          <a:lnRef idx="3">
            <a:schemeClr val="accent5"/>
          </a:lnRef>
          <a:fillRef idx="0">
            <a:schemeClr val="accent5"/>
          </a:fillRef>
          <a:effectRef idx="2">
            <a:schemeClr val="accent5"/>
          </a:effectRef>
          <a:fontRef idx="minor">
            <a:schemeClr val="tx1"/>
          </a:fontRef>
        </p:style>
      </p:cxnSp>
      <p:cxnSp>
        <p:nvCxnSpPr>
          <p:cNvPr id="148" name="Straight Connector 147"/>
          <p:cNvCxnSpPr/>
          <p:nvPr/>
        </p:nvCxnSpPr>
        <p:spPr>
          <a:xfrm>
            <a:off x="3791002" y="1876527"/>
            <a:ext cx="0" cy="3051899"/>
          </a:xfrm>
          <a:prstGeom prst="line">
            <a:avLst/>
          </a:prstGeom>
          <a:ln>
            <a:prstDash val="dash"/>
          </a:ln>
        </p:spPr>
        <p:style>
          <a:lnRef idx="3">
            <a:schemeClr val="accent5"/>
          </a:lnRef>
          <a:fillRef idx="0">
            <a:schemeClr val="accent5"/>
          </a:fillRef>
          <a:effectRef idx="2">
            <a:schemeClr val="accent5"/>
          </a:effectRef>
          <a:fontRef idx="minor">
            <a:schemeClr val="tx1"/>
          </a:fontRef>
        </p:style>
      </p:cxnSp>
      <p:sp>
        <p:nvSpPr>
          <p:cNvPr id="149" name="Flowchart: Document 148"/>
          <p:cNvSpPr/>
          <p:nvPr/>
        </p:nvSpPr>
        <p:spPr>
          <a:xfrm>
            <a:off x="6146113" y="5238279"/>
            <a:ext cx="639041" cy="781332"/>
          </a:xfrm>
          <a:prstGeom prst="flowChartDocumen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a-IR" sz="1200" dirty="0">
                <a:cs typeface="B Nazanin" panose="00000400000000000000" pitchFamily="2" charset="-78"/>
              </a:rPr>
              <a:t>وب سایت</a:t>
            </a:r>
          </a:p>
          <a:p>
            <a:pPr algn="ctr"/>
            <a:r>
              <a:rPr lang="fa-IR" sz="1200" dirty="0">
                <a:cs typeface="B Nazanin" panose="00000400000000000000" pitchFamily="2" charset="-78"/>
              </a:rPr>
              <a:t>(ماکت)</a:t>
            </a:r>
            <a:endParaRPr lang="en-US" sz="1200" dirty="0"/>
          </a:p>
        </p:txBody>
      </p:sp>
      <p:sp>
        <p:nvSpPr>
          <p:cNvPr id="150" name="Rounded Rectangle 149"/>
          <p:cNvSpPr/>
          <p:nvPr/>
        </p:nvSpPr>
        <p:spPr>
          <a:xfrm>
            <a:off x="4773370" y="1602812"/>
            <a:ext cx="3343229" cy="359559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1" name="Rounded Rectangle 150"/>
          <p:cNvSpPr/>
          <p:nvPr/>
        </p:nvSpPr>
        <p:spPr>
          <a:xfrm>
            <a:off x="498054" y="1661289"/>
            <a:ext cx="3281163" cy="43583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xmlns="" val="145004495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B529505-3606-4EC9-910D-816AEEFB7FAD}" type="slidenum">
              <a:rPr lang="fa-IR" smtClean="0"/>
              <a:pPr/>
              <a:t>22</a:t>
            </a:fld>
            <a:endParaRPr lang="fa-IR"/>
          </a:p>
        </p:txBody>
      </p:sp>
      <p:sp>
        <p:nvSpPr>
          <p:cNvPr id="3" name="Footer Placeholder 2"/>
          <p:cNvSpPr>
            <a:spLocks noGrp="1"/>
          </p:cNvSpPr>
          <p:nvPr>
            <p:ph type="ftr" sz="quarter" idx="12"/>
          </p:nvPr>
        </p:nvSpPr>
        <p:spPr/>
        <p:txBody>
          <a:bodyPr/>
          <a:lstStyle/>
          <a:p>
            <a:r>
              <a:rPr lang="fa-IR" smtClean="0"/>
              <a:t>همایش معاونین توسعه - شهریور 95</a:t>
            </a:r>
            <a:endParaRPr lang="fa-IR"/>
          </a:p>
        </p:txBody>
      </p:sp>
      <p:sp>
        <p:nvSpPr>
          <p:cNvPr id="4" name="TextBox 3"/>
          <p:cNvSpPr txBox="1"/>
          <p:nvPr/>
        </p:nvSpPr>
        <p:spPr>
          <a:xfrm>
            <a:off x="428596" y="500042"/>
            <a:ext cx="8286808" cy="5940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fa-IR" sz="3600" dirty="0" smtClean="0">
                <a:cs typeface="B Titr" pitchFamily="2" charset="-78"/>
              </a:rPr>
              <a:t>	گزارشات:</a:t>
            </a:r>
          </a:p>
          <a:p>
            <a:endParaRPr lang="fa-IR" sz="3600" dirty="0" smtClean="0">
              <a:cs typeface="B Titr" pitchFamily="2" charset="-78"/>
            </a:endParaRPr>
          </a:p>
          <a:p>
            <a:r>
              <a:rPr lang="fa-IR" sz="2800" dirty="0" smtClean="0">
                <a:cs typeface="B Titr" pitchFamily="2" charset="-78"/>
              </a:rPr>
              <a:t>	تاکنون </a:t>
            </a:r>
            <a:r>
              <a:rPr lang="fa-IR" sz="2800" dirty="0" smtClean="0">
                <a:solidFill>
                  <a:srgbClr val="FFFF00"/>
                </a:solidFill>
                <a:cs typeface="B Titr" pitchFamily="2" charset="-78"/>
              </a:rPr>
              <a:t>18 گزارش تامین مالی</a:t>
            </a:r>
          </a:p>
          <a:p>
            <a:endParaRPr lang="fa-IR" sz="2800" dirty="0" smtClean="0">
              <a:cs typeface="B Titr" pitchFamily="2" charset="-78"/>
            </a:endParaRPr>
          </a:p>
          <a:p>
            <a:r>
              <a:rPr lang="fa-IR" sz="2800" dirty="0" smtClean="0">
                <a:cs typeface="B Titr" pitchFamily="2" charset="-78"/>
              </a:rPr>
              <a:t>		</a:t>
            </a:r>
            <a:r>
              <a:rPr lang="fa-IR" sz="2800" dirty="0" smtClean="0">
                <a:solidFill>
                  <a:srgbClr val="FFFF00"/>
                </a:solidFill>
                <a:cs typeface="B Titr" pitchFamily="2" charset="-78"/>
              </a:rPr>
              <a:t>3 گزارش خدمات سلامت</a:t>
            </a:r>
          </a:p>
          <a:p>
            <a:r>
              <a:rPr lang="fa-IR" sz="2800" dirty="0" smtClean="0">
                <a:cs typeface="B Titr" pitchFamily="2" charset="-78"/>
              </a:rPr>
              <a:t>				و </a:t>
            </a:r>
          </a:p>
          <a:p>
            <a:endParaRPr lang="fa-IR" sz="2800" dirty="0" smtClean="0">
              <a:cs typeface="B Titr" pitchFamily="2" charset="-78"/>
            </a:endParaRPr>
          </a:p>
          <a:p>
            <a:r>
              <a:rPr lang="fa-IR" sz="2800" dirty="0" smtClean="0">
                <a:cs typeface="B Titr" pitchFamily="2" charset="-78"/>
              </a:rPr>
              <a:t>				</a:t>
            </a:r>
            <a:r>
              <a:rPr lang="fa-IR" sz="2800" dirty="0" smtClean="0">
                <a:solidFill>
                  <a:srgbClr val="FFFF00"/>
                </a:solidFill>
                <a:cs typeface="B Titr" pitchFamily="2" charset="-78"/>
              </a:rPr>
              <a:t>3 گزارش سلامت جمعیت</a:t>
            </a:r>
          </a:p>
          <a:p>
            <a:r>
              <a:rPr lang="fa-IR" sz="2800" dirty="0" smtClean="0">
                <a:cs typeface="B Titr" pitchFamily="2" charset="-78"/>
              </a:rPr>
              <a:t> </a:t>
            </a:r>
          </a:p>
          <a:p>
            <a:r>
              <a:rPr lang="fa-IR" sz="2800" dirty="0" smtClean="0">
                <a:cs typeface="B Titr" pitchFamily="2" charset="-78"/>
              </a:rPr>
              <a:t>         تهیه شده و در وب سایت قرار داده شده است.</a:t>
            </a:r>
          </a:p>
          <a:p>
            <a:endParaRPr lang="fa-IR" sz="2800" dirty="0" smtClean="0">
              <a:cs typeface="B Titr" pitchFamily="2" charset="-78"/>
            </a:endParaRPr>
          </a:p>
          <a:p>
            <a:endParaRPr lang="fa-IR" sz="2800" dirty="0" smtClean="0">
              <a:cs typeface="B Titr" pitchFamily="2" charset="-78"/>
            </a:endParaRPr>
          </a:p>
          <a:p>
            <a:endParaRPr lang="fa-IR" sz="2800" dirty="0">
              <a:cs typeface="B Titr" pitchFamily="2" charset="-78"/>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effectLst>
                  <a:outerShdw blurRad="38100" dist="38100" dir="2700000" algn="tl">
                    <a:srgbClr val="000000">
                      <a:alpha val="43137"/>
                    </a:srgbClr>
                  </a:outerShdw>
                </a:effectLst>
                <a:cs typeface="B Nazanin" pitchFamily="2" charset="-78"/>
              </a:rPr>
              <a:t>گزارشات</a:t>
            </a:r>
            <a:endParaRPr lang="en-US" sz="4000" b="1" dirty="0">
              <a:effectLst>
                <a:outerShdw blurRad="38100" dist="38100" dir="2700000" algn="tl">
                  <a:srgbClr val="000000">
                    <a:alpha val="43137"/>
                  </a:srgbClr>
                </a:outerShdw>
              </a:effectLst>
              <a:cs typeface="B Nazanin" pitchFamily="2" charset="-78"/>
            </a:endParaRPr>
          </a:p>
        </p:txBody>
      </p:sp>
      <p:pic>
        <p:nvPicPr>
          <p:cNvPr id="15"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3177" y="1217129"/>
            <a:ext cx="2532500" cy="3581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5256" y="1828950"/>
            <a:ext cx="2517250" cy="3543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8285" y="2638494"/>
            <a:ext cx="2524221" cy="356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357562"/>
            <a:ext cx="2532500" cy="3558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7" name="Picture 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4048" y="1223980"/>
            <a:ext cx="2253493" cy="2829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04048" y="2334304"/>
            <a:ext cx="2272570" cy="2894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04047" y="3549972"/>
            <a:ext cx="2253493" cy="2975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2631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effectLst>
                  <a:outerShdw blurRad="38100" dist="38100" dir="2700000" algn="tl">
                    <a:srgbClr val="000000">
                      <a:alpha val="43137"/>
                    </a:srgbClr>
                  </a:outerShdw>
                </a:effectLst>
                <a:cs typeface="B Nazanin" pitchFamily="2" charset="-78"/>
              </a:rPr>
              <a:t>گزارشات</a:t>
            </a:r>
            <a:endParaRPr lang="en-US" sz="4000" b="1" dirty="0">
              <a:effectLst>
                <a:outerShdw blurRad="38100" dist="38100" dir="2700000" algn="tl">
                  <a:srgbClr val="000000">
                    <a:alpha val="43137"/>
                  </a:srgbClr>
                </a:outerShdw>
              </a:effectLst>
              <a:cs typeface="B Nazanin" pitchFamily="2" charset="-78"/>
            </a:endParaRPr>
          </a:p>
        </p:txBody>
      </p:sp>
      <p:pic>
        <p:nvPicPr>
          <p:cNvPr id="2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6927" y="1372639"/>
            <a:ext cx="2604689" cy="3580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1"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5194" y="1362199"/>
            <a:ext cx="2626707" cy="3601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2"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45235" y="2928934"/>
            <a:ext cx="2689269" cy="3341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8887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effectLst>
                  <a:outerShdw blurRad="38100" dist="38100" dir="2700000" algn="tl">
                    <a:srgbClr val="000000">
                      <a:alpha val="43137"/>
                    </a:srgbClr>
                  </a:outerShdw>
                </a:effectLst>
                <a:cs typeface="B Nazanin" pitchFamily="2" charset="-78"/>
              </a:rPr>
              <a:t>گزارشات</a:t>
            </a:r>
            <a:endParaRPr lang="en-US" sz="4000" b="1" dirty="0">
              <a:effectLst>
                <a:outerShdw blurRad="38100" dist="38100" dir="2700000" algn="tl">
                  <a:srgbClr val="000000">
                    <a:alpha val="43137"/>
                  </a:srgbClr>
                </a:outerShdw>
              </a:effectLst>
              <a:cs typeface="B Nazanin" pitchFamily="2" charset="-78"/>
            </a:endParaRPr>
          </a:p>
        </p:txBody>
      </p:sp>
      <p:pic>
        <p:nvPicPr>
          <p:cNvPr id="1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2195" y="1484784"/>
            <a:ext cx="2588729" cy="3508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5"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7238" y="1457595"/>
            <a:ext cx="2697268" cy="3535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3"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38879" y="2967638"/>
            <a:ext cx="2703248" cy="3368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xmlns="" val="0"/>
              </a:ext>
            </a:extLst>
          </a:blip>
          <a:srcRect t="8000" r="49204"/>
          <a:stretch/>
        </p:blipFill>
        <p:spPr>
          <a:xfrm>
            <a:off x="2826119" y="3653240"/>
            <a:ext cx="2761232" cy="341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32210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effectLst>
                  <a:outerShdw blurRad="38100" dist="38100" dir="2700000" algn="tl">
                    <a:srgbClr val="000000">
                      <a:alpha val="43137"/>
                    </a:srgbClr>
                  </a:outerShdw>
                </a:effectLst>
                <a:cs typeface="B Nazanin" pitchFamily="2" charset="-78"/>
              </a:rPr>
              <a:t>گزارشات</a:t>
            </a:r>
            <a:endParaRPr lang="en-US" sz="4000" b="1" dirty="0">
              <a:effectLst>
                <a:outerShdw blurRad="38100" dist="38100" dir="2700000" algn="tl">
                  <a:srgbClr val="000000">
                    <a:alpha val="43137"/>
                  </a:srgbClr>
                </a:outerShdw>
              </a:effectLst>
              <a:cs typeface="B Nazanin" pitchFamily="2" charset="-78"/>
            </a:endParaRPr>
          </a:p>
        </p:txBody>
      </p:sp>
      <p:pic>
        <p:nvPicPr>
          <p:cNvPr id="1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639197"/>
            <a:ext cx="2468992" cy="3174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4044" y="1606638"/>
            <a:ext cx="2422171" cy="298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5767" y="3502867"/>
            <a:ext cx="1925173" cy="2699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961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D96D3"/>
                </a:solidFill>
              </a:rPr>
              <a:t>http://www.muhc.ir/</a:t>
            </a: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effectLst>
                  <a:outerShdw blurRad="38100" dist="38100" dir="2700000" algn="tl">
                    <a:srgbClr val="000000">
                      <a:alpha val="43137"/>
                    </a:srgbClr>
                  </a:outerShdw>
                </a:effectLst>
                <a:cs typeface="B Nazanin" pitchFamily="2" charset="-78"/>
              </a:rPr>
              <a:t>وب سایت</a:t>
            </a:r>
            <a:endParaRPr lang="en-US" sz="2400" b="1" dirty="0">
              <a:effectLst>
                <a:outerShdw blurRad="38100" dist="38100" dir="2700000" algn="tl">
                  <a:srgbClr val="000000">
                    <a:alpha val="43137"/>
                  </a:srgbClr>
                </a:outerShdw>
              </a:effectLst>
              <a:cs typeface="B Nazanin" pitchFamily="2" charset="-78"/>
            </a:endParaRPr>
          </a:p>
        </p:txBody>
      </p:sp>
      <p:pic>
        <p:nvPicPr>
          <p:cNvPr id="1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2328" y="4183672"/>
            <a:ext cx="2441693" cy="1189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8988" y="2911985"/>
            <a:ext cx="2408353" cy="118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8988" y="1663475"/>
            <a:ext cx="2408353" cy="1191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rotWithShape="1">
          <a:blip r:embed="rId6" cstate="print"/>
          <a:srcRect l="23798" t="-984" r="25286" b="3734"/>
          <a:stretch/>
        </p:blipFill>
        <p:spPr>
          <a:xfrm>
            <a:off x="1547664" y="1004742"/>
            <a:ext cx="5122864" cy="5501198"/>
          </a:xfrm>
          <a:prstGeom prst="rect">
            <a:avLst/>
          </a:prstGeom>
        </p:spPr>
      </p:pic>
    </p:spTree>
    <p:extLst>
      <p:ext uri="{BB962C8B-B14F-4D97-AF65-F5344CB8AC3E}">
        <p14:creationId xmlns:p14="http://schemas.microsoft.com/office/powerpoint/2010/main" xmlns="" val="2543216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effectLst>
                  <a:outerShdw blurRad="38100" dist="38100" dir="2700000" algn="tl">
                    <a:srgbClr val="000000">
                      <a:alpha val="43137"/>
                    </a:srgbClr>
                  </a:outerShdw>
                </a:effectLst>
                <a:cs typeface="B Nazanin" pitchFamily="2" charset="-78"/>
              </a:rPr>
              <a:t>دیتا بانک</a:t>
            </a:r>
            <a:endParaRPr lang="en-US" sz="4000" b="1" dirty="0">
              <a:effectLst>
                <a:outerShdw blurRad="38100" dist="38100" dir="2700000" algn="tl">
                  <a:srgbClr val="000000">
                    <a:alpha val="43137"/>
                  </a:srgbClr>
                </a:outerShdw>
              </a:effectLst>
              <a:cs typeface="B Nazanin" pitchFamily="2" charset="-78"/>
            </a:endParaRPr>
          </a:p>
        </p:txBody>
      </p:sp>
      <p:pic>
        <p:nvPicPr>
          <p:cNvPr id="102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445" t="25533" b="6049"/>
          <a:stretch>
            <a:fillRect/>
          </a:stretch>
        </p:blipFill>
        <p:spPr bwMode="auto">
          <a:xfrm>
            <a:off x="518474" y="3868897"/>
            <a:ext cx="5989263" cy="2430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print"/>
          <a:stretch>
            <a:fillRect/>
          </a:stretch>
        </p:blipFill>
        <p:spPr>
          <a:xfrm>
            <a:off x="536916" y="1348894"/>
            <a:ext cx="5952381" cy="2390476"/>
          </a:xfrm>
          <a:prstGeom prst="rect">
            <a:avLst/>
          </a:prstGeom>
        </p:spPr>
      </p:pic>
      <p:pic>
        <p:nvPicPr>
          <p:cNvPr id="6" name="Picture 5"/>
          <p:cNvPicPr>
            <a:picLocks noChangeAspect="1"/>
          </p:cNvPicPr>
          <p:nvPr/>
        </p:nvPicPr>
        <p:blipFill>
          <a:blip r:embed="rId5" cstate="print"/>
          <a:stretch>
            <a:fillRect/>
          </a:stretch>
        </p:blipFill>
        <p:spPr>
          <a:xfrm>
            <a:off x="536917" y="2759584"/>
            <a:ext cx="5892472" cy="2255975"/>
          </a:xfrm>
          <a:prstGeom prst="rect">
            <a:avLst/>
          </a:prstGeom>
        </p:spPr>
      </p:pic>
      <p:pic>
        <p:nvPicPr>
          <p:cNvPr id="12" name="Picture 11"/>
          <p:cNvPicPr>
            <a:picLocks noChangeAspect="1"/>
          </p:cNvPicPr>
          <p:nvPr/>
        </p:nvPicPr>
        <p:blipFill>
          <a:blip r:embed="rId6" cstate="print"/>
          <a:stretch>
            <a:fillRect/>
          </a:stretch>
        </p:blipFill>
        <p:spPr>
          <a:xfrm>
            <a:off x="2195736" y="2323735"/>
            <a:ext cx="2885714" cy="3219048"/>
          </a:xfrm>
          <a:prstGeom prst="rect">
            <a:avLst/>
          </a:prstGeom>
        </p:spPr>
      </p:pic>
    </p:spTree>
    <p:extLst>
      <p:ext uri="{BB962C8B-B14F-4D97-AF65-F5344CB8AC3E}">
        <p14:creationId xmlns:p14="http://schemas.microsoft.com/office/powerpoint/2010/main" xmlns="" val="290102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smtClean="0">
                <a:effectLst>
                  <a:outerShdw blurRad="38100" dist="38100" dir="2700000" algn="tl">
                    <a:srgbClr val="000000">
                      <a:alpha val="43137"/>
                    </a:srgbClr>
                  </a:outerShdw>
                </a:effectLst>
                <a:cs typeface="B Nazanin" pitchFamily="2" charset="-78"/>
              </a:rPr>
              <a:t>نرم افزار تحت وب</a:t>
            </a:r>
            <a:endParaRPr lang="en-US" sz="3600" b="1" dirty="0">
              <a:effectLst>
                <a:outerShdw blurRad="38100" dist="38100" dir="2700000" algn="tl">
                  <a:srgbClr val="000000">
                    <a:alpha val="43137"/>
                  </a:srgbClr>
                </a:outerShdw>
              </a:effectLst>
              <a:cs typeface="B Nazanin" pitchFamily="2" charset="-78"/>
            </a:endParaRPr>
          </a:p>
        </p:txBody>
      </p:sp>
      <p:pic>
        <p:nvPicPr>
          <p:cNvPr id="6" name="Picture 5"/>
          <p:cNvPicPr>
            <a:picLocks noChangeAspect="1"/>
          </p:cNvPicPr>
          <p:nvPr/>
        </p:nvPicPr>
        <p:blipFill rotWithShape="1">
          <a:blip r:embed="rId3" cstate="print"/>
          <a:srcRect b="2371"/>
          <a:stretch/>
        </p:blipFill>
        <p:spPr>
          <a:xfrm>
            <a:off x="500034" y="1277820"/>
            <a:ext cx="7655245" cy="4201910"/>
          </a:xfrm>
          <a:prstGeom prst="rect">
            <a:avLst/>
          </a:prstGeom>
        </p:spPr>
      </p:pic>
    </p:spTree>
    <p:extLst>
      <p:ext uri="{BB962C8B-B14F-4D97-AF65-F5344CB8AC3E}">
        <p14:creationId xmlns:p14="http://schemas.microsoft.com/office/powerpoint/2010/main" xmlns="" val="298571671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071810"/>
            <a:ext cx="8229600" cy="1143000"/>
          </a:xfrm>
        </p:spPr>
        <p:txBody>
          <a:bodyPr/>
          <a:lstStyle/>
          <a:p>
            <a:r>
              <a:rPr lang="fa-IR" dirty="0" smtClean="0"/>
              <a:t>1. اهم فعالیتها و اقدامات مرکز بودجه و پایش عملکرد</a:t>
            </a:r>
            <a:endParaRPr lang="fa-IR" dirty="0"/>
          </a:p>
        </p:txBody>
      </p:sp>
      <p:sp>
        <p:nvSpPr>
          <p:cNvPr id="4" name="Slide Number Placeholder 3"/>
          <p:cNvSpPr>
            <a:spLocks noGrp="1"/>
          </p:cNvSpPr>
          <p:nvPr>
            <p:ph type="sldNum" sz="quarter" idx="11"/>
          </p:nvPr>
        </p:nvSpPr>
        <p:spPr/>
        <p:txBody>
          <a:bodyPr/>
          <a:lstStyle/>
          <a:p>
            <a:fld id="{CB529505-3606-4EC9-910D-816AEEFB7FAD}" type="slidenum">
              <a:rPr lang="fa-IR" smtClean="0"/>
              <a:pPr/>
              <a:t>3</a:t>
            </a:fld>
            <a:endParaRPr lang="fa-IR"/>
          </a:p>
        </p:txBody>
      </p:sp>
      <p:sp>
        <p:nvSpPr>
          <p:cNvPr id="5" name="Footer Placeholder 4"/>
          <p:cNvSpPr>
            <a:spLocks noGrp="1"/>
          </p:cNvSpPr>
          <p:nvPr>
            <p:ph type="ftr" sz="quarter" idx="12"/>
          </p:nvPr>
        </p:nvSpPr>
        <p:spPr/>
        <p:txBody>
          <a:bodyPr/>
          <a:lstStyle/>
          <a:p>
            <a:r>
              <a:rPr lang="fa-IR" dirty="0" smtClean="0"/>
              <a:t>همایش معاونین توسعه - شهریور 95</a:t>
            </a:r>
            <a:endParaRPr lang="fa-IR"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6C6C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96D3"/>
              </a:solidFill>
            </a:endParaRPr>
          </a:p>
        </p:txBody>
      </p:sp>
      <p:sp>
        <p:nvSpPr>
          <p:cNvPr id="3" name="Rectangle 2"/>
          <p:cNvSpPr/>
          <p:nvPr/>
        </p:nvSpPr>
        <p:spPr>
          <a:xfrm>
            <a:off x="500034" y="571480"/>
            <a:ext cx="7715304" cy="5857916"/>
          </a:xfrm>
          <a:prstGeom prst="rect">
            <a:avLst/>
          </a:prstGeom>
          <a:solidFill>
            <a:srgbClr val="FFFFFF">
              <a:alpha val="89804"/>
            </a:srgb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
        <p:nvSpPr>
          <p:cNvPr id="11" name="Flowchart: Alternate Process 10"/>
          <p:cNvSpPr/>
          <p:nvPr/>
        </p:nvSpPr>
        <p:spPr>
          <a:xfrm>
            <a:off x="899592" y="142852"/>
            <a:ext cx="65008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effectLst>
                  <a:outerShdw blurRad="38100" dist="38100" dir="2700000" algn="tl">
                    <a:srgbClr val="000000">
                      <a:alpha val="43137"/>
                    </a:srgbClr>
                  </a:outerShdw>
                </a:effectLst>
                <a:cs typeface="B Nazanin" pitchFamily="2" charset="-78"/>
              </a:rPr>
              <a:t>نرم افزار هماهنگ کننده اطلاعات و آمار نظام سلامت</a:t>
            </a:r>
            <a:endParaRPr lang="en-US" sz="2800" b="1" dirty="0">
              <a:effectLst>
                <a:outerShdw blurRad="38100" dist="38100" dir="2700000" algn="tl">
                  <a:srgbClr val="000000">
                    <a:alpha val="43137"/>
                  </a:srgbClr>
                </a:outerShdw>
              </a:effectLst>
              <a:cs typeface="B Nazanin" pitchFamily="2" charset="-7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6258" y="1643050"/>
            <a:ext cx="5510386" cy="397972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84897" y="1214422"/>
            <a:ext cx="6446490" cy="46557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9776" y="650884"/>
            <a:ext cx="7208608" cy="5622714"/>
          </a:xfrm>
          <a:prstGeom prst="rect">
            <a:avLst/>
          </a:prstGeom>
        </p:spPr>
      </p:pic>
    </p:spTree>
    <p:extLst>
      <p:ext uri="{BB962C8B-B14F-4D97-AF65-F5344CB8AC3E}">
        <p14:creationId xmlns:p14="http://schemas.microsoft.com/office/powerpoint/2010/main" xmlns="" val="428459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357430"/>
            <a:ext cx="8229600" cy="1143000"/>
          </a:xfrm>
        </p:spPr>
        <p:txBody>
          <a:bodyPr/>
          <a:lstStyle/>
          <a:p>
            <a:r>
              <a:rPr lang="fa-IR" dirty="0" smtClean="0"/>
              <a:t>3. حسابهای ملی سلامت</a:t>
            </a:r>
            <a:endParaRPr lang="fa-IR" dirty="0"/>
          </a:p>
        </p:txBody>
      </p:sp>
      <p:sp>
        <p:nvSpPr>
          <p:cNvPr id="3" name="Slide Number Placeholder 2"/>
          <p:cNvSpPr>
            <a:spLocks noGrp="1"/>
          </p:cNvSpPr>
          <p:nvPr>
            <p:ph type="sldNum" sz="quarter" idx="11"/>
          </p:nvPr>
        </p:nvSpPr>
        <p:spPr/>
        <p:txBody>
          <a:bodyPr/>
          <a:lstStyle/>
          <a:p>
            <a:fld id="{CB529505-3606-4EC9-910D-816AEEFB7FAD}" type="slidenum">
              <a:rPr lang="fa-IR" smtClean="0"/>
              <a:pPr/>
              <a:t>31</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364" y="714356"/>
            <a:ext cx="8463916" cy="5500726"/>
          </a:xfrm>
        </p:spPr>
        <p:txBody>
          <a:bodyPr>
            <a:noAutofit/>
          </a:bodyPr>
          <a:lstStyle/>
          <a:p>
            <a:pPr>
              <a:buNone/>
            </a:pPr>
            <a:r>
              <a:rPr lang="fa-IR" sz="2800" dirty="0" smtClean="0">
                <a:cs typeface="B Titr" pitchFamily="2" charset="-78"/>
              </a:rPr>
              <a:t>حسابهای ملی </a:t>
            </a:r>
            <a:r>
              <a:rPr lang="fa-IR" sz="2800" dirty="0" smtClean="0">
                <a:effectLst/>
                <a:cs typeface="B Titr" pitchFamily="2" charset="-78"/>
              </a:rPr>
              <a:t>سلامت</a:t>
            </a:r>
            <a:r>
              <a:rPr lang="fa-IR" sz="2800" dirty="0" smtClean="0">
                <a:cs typeface="B Titr" pitchFamily="2" charset="-78"/>
              </a:rPr>
              <a:t> اطلاعاتي را در مورد </a:t>
            </a:r>
          </a:p>
          <a:p>
            <a:pPr>
              <a:buNone/>
            </a:pPr>
            <a:endParaRPr lang="fa-IR" sz="2800" dirty="0" smtClean="0">
              <a:cs typeface="B Titr" pitchFamily="2" charset="-78"/>
            </a:endParaRPr>
          </a:p>
          <a:p>
            <a:pPr>
              <a:buNone/>
            </a:pPr>
            <a:r>
              <a:rPr lang="fa-IR" sz="2800" dirty="0" smtClean="0">
                <a:cs typeface="B Titr" pitchFamily="2" charset="-78"/>
              </a:rPr>
              <a:t>1. ارزش كل خدمات بخش سلامت </a:t>
            </a:r>
          </a:p>
          <a:p>
            <a:pPr>
              <a:buNone/>
            </a:pPr>
            <a:r>
              <a:rPr lang="fa-IR" sz="2800" dirty="0" smtClean="0">
                <a:cs typeface="B Titr" pitchFamily="2" charset="-78"/>
              </a:rPr>
              <a:t>2. نتايج عملكرد ها </a:t>
            </a:r>
          </a:p>
          <a:p>
            <a:pPr>
              <a:buNone/>
            </a:pPr>
            <a:r>
              <a:rPr lang="fa-IR" sz="2800" dirty="0" smtClean="0">
                <a:cs typeface="B Titr" pitchFamily="2" charset="-78"/>
              </a:rPr>
              <a:t>3. سهم بخش هاي دولتي و خصوصي و زيرمجموعه هاي عملياتي آن ها از مجموع منابع و مصارف مالي بخش </a:t>
            </a:r>
          </a:p>
          <a:p>
            <a:pPr>
              <a:buNone/>
            </a:pPr>
            <a:r>
              <a:rPr lang="fa-IR" sz="2800" dirty="0" smtClean="0">
                <a:cs typeface="B Titr" pitchFamily="2" charset="-78"/>
              </a:rPr>
              <a:t>4.  دريافت ها و پرداخت ها و </a:t>
            </a:r>
          </a:p>
          <a:p>
            <a:pPr>
              <a:buNone/>
            </a:pPr>
            <a:r>
              <a:rPr lang="fa-IR" sz="2800" dirty="0" smtClean="0">
                <a:cs typeface="B Titr" pitchFamily="2" charset="-78"/>
              </a:rPr>
              <a:t>5. ساير اجزاي هزينه ای در سطح ملي و بخشی را به دست مي دهد.</a:t>
            </a:r>
            <a:endParaRPr lang="fa-IR" sz="2800" dirty="0">
              <a:cs typeface="B Titr" pitchFamily="2" charset="-78"/>
            </a:endParaRPr>
          </a:p>
        </p:txBody>
      </p:sp>
      <p:sp>
        <p:nvSpPr>
          <p:cNvPr id="4" name="Slide Number Placeholder 3"/>
          <p:cNvSpPr>
            <a:spLocks noGrp="1"/>
          </p:cNvSpPr>
          <p:nvPr>
            <p:ph type="sldNum" sz="quarter" idx="11"/>
          </p:nvPr>
        </p:nvSpPr>
        <p:spPr/>
        <p:txBody>
          <a:bodyPr/>
          <a:lstStyle/>
          <a:p>
            <a:fld id="{CB529505-3606-4EC9-910D-816AEEFB7FAD}" type="slidenum">
              <a:rPr lang="fa-IR" smtClean="0"/>
              <a:pPr/>
              <a:t>32</a:t>
            </a:fld>
            <a:endParaRPr lang="fa-IR"/>
          </a:p>
        </p:txBody>
      </p:sp>
      <p:sp>
        <p:nvSpPr>
          <p:cNvPr id="5" name="Footer Placeholder 4"/>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507288" cy="4525963"/>
          </a:xfrm>
        </p:spPr>
        <p:txBody>
          <a:bodyPr>
            <a:normAutofit/>
          </a:bodyPr>
          <a:lstStyle/>
          <a:p>
            <a:r>
              <a:rPr lang="fa-IR" dirty="0" smtClean="0"/>
              <a:t>حسابهای ملی سلامت نشان می دهد که: </a:t>
            </a:r>
          </a:p>
          <a:p>
            <a:r>
              <a:rPr lang="fa-IR" dirty="0" smtClean="0"/>
              <a:t>براي تأمين سلامت افراد چه ميزان هزينه شده است، </a:t>
            </a:r>
          </a:p>
          <a:p>
            <a:r>
              <a:rPr lang="fa-IR" dirty="0" smtClean="0"/>
              <a:t>اين هزينه توسط چه كساني صورت گرفته است و </a:t>
            </a:r>
          </a:p>
          <a:p>
            <a:r>
              <a:rPr lang="fa-IR" dirty="0" smtClean="0"/>
              <a:t>نهايتا این هزینه ها به چه مصارفي رسيده است. </a:t>
            </a:r>
          </a:p>
          <a:p>
            <a:pPr>
              <a:buNone/>
            </a:pPr>
            <a:endParaRPr lang="en-US" dirty="0"/>
          </a:p>
        </p:txBody>
      </p:sp>
      <p:sp>
        <p:nvSpPr>
          <p:cNvPr id="4" name="Slide Number Placeholder 3"/>
          <p:cNvSpPr>
            <a:spLocks noGrp="1"/>
          </p:cNvSpPr>
          <p:nvPr>
            <p:ph type="sldNum" sz="quarter" idx="11"/>
          </p:nvPr>
        </p:nvSpPr>
        <p:spPr/>
        <p:txBody>
          <a:bodyPr/>
          <a:lstStyle/>
          <a:p>
            <a:fld id="{CB529505-3606-4EC9-910D-816AEEFB7FAD}" type="slidenum">
              <a:rPr lang="fa-IR" smtClean="0"/>
              <a:pPr/>
              <a:t>33</a:t>
            </a:fld>
            <a:endParaRPr lang="fa-IR"/>
          </a:p>
        </p:txBody>
      </p:sp>
      <p:sp>
        <p:nvSpPr>
          <p:cNvPr id="5" name="Footer Placeholder 4"/>
          <p:cNvSpPr>
            <a:spLocks noGrp="1"/>
          </p:cNvSpPr>
          <p:nvPr>
            <p:ph type="ftr" sz="quarter" idx="12"/>
          </p:nvPr>
        </p:nvSpPr>
        <p:spPr/>
        <p:txBody>
          <a:bodyPr/>
          <a:lstStyle/>
          <a:p>
            <a:r>
              <a:rPr lang="fa-IR" smtClean="0"/>
              <a:t>همایش معاونین توسعه - شهریور 95</a:t>
            </a:r>
            <a:endParaRPr lang="fa-I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082336" cy="5597814"/>
          </a:xfrm>
        </p:spPr>
        <p:txBody>
          <a:bodyPr>
            <a:normAutofit fontScale="77500" lnSpcReduction="20000"/>
          </a:bodyPr>
          <a:lstStyle/>
          <a:p>
            <a:r>
              <a:rPr lang="fa-IR" sz="2500" b="1" dirty="0" smtClean="0">
                <a:cs typeface="B Nazanin" pitchFamily="2" charset="-78"/>
              </a:rPr>
              <a:t>محاسبه حساب هاي ملي سلامت در سالهاي 1376تا 1380</a:t>
            </a:r>
          </a:p>
          <a:p>
            <a:endParaRPr lang="fa-IR" sz="2500" b="1" dirty="0" smtClean="0">
              <a:cs typeface="B Nazanin" pitchFamily="2" charset="-78"/>
            </a:endParaRPr>
          </a:p>
          <a:p>
            <a:r>
              <a:rPr lang="fa-IR" sz="2500" b="1" dirty="0" smtClean="0">
                <a:cs typeface="B Nazanin" pitchFamily="2" charset="-78"/>
              </a:rPr>
              <a:t>حسابهای ملی سلامت 1380 مرکز آمار ایران</a:t>
            </a:r>
          </a:p>
          <a:p>
            <a:endParaRPr lang="fa-IR" sz="2500" b="1" dirty="0" smtClean="0">
              <a:cs typeface="B Nazanin" pitchFamily="2" charset="-78"/>
            </a:endParaRPr>
          </a:p>
          <a:p>
            <a:r>
              <a:rPr lang="fa-IR" sz="2500" b="1" dirty="0" smtClean="0">
                <a:cs typeface="B Nazanin" pitchFamily="2" charset="-78"/>
              </a:rPr>
              <a:t>محاسبه سری زمانی 37 ساله (از سال 1350 تا 1386)</a:t>
            </a:r>
          </a:p>
          <a:p>
            <a:endParaRPr lang="fa-IR" sz="2500" b="1" dirty="0" smtClean="0">
              <a:cs typeface="B Nazanin" pitchFamily="2" charset="-78"/>
            </a:endParaRPr>
          </a:p>
          <a:p>
            <a:r>
              <a:rPr lang="fa-IR" sz="2500" b="1" dirty="0" smtClean="0">
                <a:cs typeface="B Nazanin" pitchFamily="2" charset="-78"/>
              </a:rPr>
              <a:t>محاسبه سالانه توسط مرکز بودجه توسط مرکز بودجه</a:t>
            </a:r>
          </a:p>
          <a:p>
            <a:endParaRPr lang="fa-IR" sz="2500" b="1" dirty="0" smtClean="0">
              <a:cs typeface="B Nazanin" pitchFamily="2" charset="-78"/>
            </a:endParaRPr>
          </a:p>
          <a:p>
            <a:r>
              <a:rPr lang="fa-IR" sz="2500" b="1" dirty="0" smtClean="0">
                <a:cs typeface="B Nazanin" pitchFamily="2" charset="-78"/>
              </a:rPr>
              <a:t>محاسبه سری زمانی 7ساله توسط مرکز آمار ایران و مرکز بودجه و پایش عملکرد وزارت بهداشت بر اساس سیستم حسابهای ملی سلامت(</a:t>
            </a:r>
            <a:r>
              <a:rPr lang="en-US" sz="2500" b="1" dirty="0" smtClean="0">
                <a:cs typeface="B Nazanin" pitchFamily="2" charset="-78"/>
              </a:rPr>
              <a:t>NHA</a:t>
            </a:r>
            <a:r>
              <a:rPr lang="fa-IR" sz="2500" b="1" dirty="0" smtClean="0">
                <a:cs typeface="B Nazanin" pitchFamily="2" charset="-78"/>
              </a:rPr>
              <a:t>) سازمان بهداشت جهانی</a:t>
            </a:r>
          </a:p>
          <a:p>
            <a:endParaRPr lang="en-US" sz="2500" b="1" dirty="0" smtClean="0">
              <a:cs typeface="B Nazanin" pitchFamily="2" charset="-78"/>
            </a:endParaRPr>
          </a:p>
          <a:p>
            <a:r>
              <a:rPr lang="fa-IR" sz="2500" b="1" dirty="0" smtClean="0">
                <a:cs typeface="B Nazanin" pitchFamily="2" charset="-78"/>
              </a:rPr>
              <a:t>محاسبه سری 1388-1390 توسط مرکز آمار ایران با سفارش مرکز بودجه و همکاری تمامی سازمانهای تامین کننده مالی بخش سلامت </a:t>
            </a:r>
          </a:p>
          <a:p>
            <a:r>
              <a:rPr lang="fa-IR" sz="2500" b="1" dirty="0" smtClean="0">
                <a:cs typeface="B Nazanin" pitchFamily="2" charset="-78"/>
              </a:rPr>
              <a:t>محاسبه سری 1391، 1392، 1393  توسط مرکز آمار ایران با سفارش مرکز بودجه و همکاری تمامی سازمانهای تامین کننده مالی بخش سلامت </a:t>
            </a:r>
          </a:p>
          <a:p>
            <a:r>
              <a:rPr lang="fa-IR" sz="2500" b="1" dirty="0" smtClean="0">
                <a:cs typeface="B Nazanin" pitchFamily="2" charset="-78"/>
              </a:rPr>
              <a:t>محاسبه  حسابهای ملی سلامت برای1391، 1392 و 1393 توسط دفتر بودجه و دانشگاه علوم پزشکی کرمان</a:t>
            </a:r>
          </a:p>
          <a:p>
            <a:r>
              <a:rPr lang="fa-IR" sz="2500" b="1" dirty="0" smtClean="0">
                <a:cs typeface="B Nazanin" pitchFamily="2" charset="-78"/>
              </a:rPr>
              <a:t>محاسبه حسابهای ملی سلامت، مطالعه </a:t>
            </a:r>
            <a:r>
              <a:rPr lang="ar-SA" sz="2500" b="1" dirty="0" smtClean="0">
                <a:cs typeface="B Nazanin" pitchFamily="2" charset="-78"/>
              </a:rPr>
              <a:t>دفتر ارزيابي فناوري، تدوين استاندارد و تعرفه </a:t>
            </a:r>
            <a:r>
              <a:rPr lang="fa-IR" sz="2500" b="1" dirty="0" smtClean="0">
                <a:cs typeface="B Nazanin" pitchFamily="2" charset="-78"/>
              </a:rPr>
              <a:t>سلامت و مرکز بودجه و پایش عملکرد برای 1387</a:t>
            </a:r>
            <a:endParaRPr lang="en-US" sz="2500" b="1" dirty="0" smtClean="0">
              <a:cs typeface="B Nazanin" pitchFamily="2" charset="-78"/>
            </a:endParaRPr>
          </a:p>
          <a:p>
            <a:r>
              <a:rPr lang="fa-IR" sz="2600" b="1" dirty="0" smtClean="0">
                <a:solidFill>
                  <a:srgbClr val="FFFF00"/>
                </a:solidFill>
                <a:cs typeface="B Nazanin" pitchFamily="2" charset="-78"/>
              </a:rPr>
              <a:t>در حال حاضر اقدام برای محاسبه حسابهای ملی سلامت سال 1394</a:t>
            </a:r>
            <a:endParaRPr lang="fa-IR" sz="2600" b="1" dirty="0">
              <a:solidFill>
                <a:srgbClr val="FFFF00"/>
              </a:solidFill>
              <a:cs typeface="B Nazanin" pitchFamily="2" charset="-78"/>
            </a:endParaRPr>
          </a:p>
        </p:txBody>
      </p:sp>
      <p:sp>
        <p:nvSpPr>
          <p:cNvPr id="4" name="TextBox 3"/>
          <p:cNvSpPr txBox="1"/>
          <p:nvPr/>
        </p:nvSpPr>
        <p:spPr>
          <a:xfrm>
            <a:off x="2500298" y="214290"/>
            <a:ext cx="4643470" cy="646331"/>
          </a:xfrm>
          <a:prstGeom prst="rect">
            <a:avLst/>
          </a:prstGeom>
          <a:noFill/>
        </p:spPr>
        <p:txBody>
          <a:bodyPr wrap="square" rtlCol="1">
            <a:spAutoFit/>
          </a:bodyPr>
          <a:lstStyle/>
          <a:p>
            <a:pPr algn="ctr"/>
            <a:r>
              <a:rPr lang="fa-IR" sz="3600" b="1" dirty="0" smtClean="0">
                <a:cs typeface="B Nazanin" pitchFamily="2" charset="-78"/>
              </a:rPr>
              <a:t>تاریخچه</a:t>
            </a:r>
            <a:endParaRPr lang="fa-IR" sz="3600" b="1" dirty="0">
              <a:cs typeface="B Nazanin" pitchFamily="2" charset="-78"/>
            </a:endParaRPr>
          </a:p>
        </p:txBody>
      </p:sp>
      <p:sp>
        <p:nvSpPr>
          <p:cNvPr id="5" name="Slide Number Placeholder 4"/>
          <p:cNvSpPr>
            <a:spLocks noGrp="1"/>
          </p:cNvSpPr>
          <p:nvPr>
            <p:ph type="sldNum" sz="quarter" idx="11"/>
          </p:nvPr>
        </p:nvSpPr>
        <p:spPr/>
        <p:txBody>
          <a:bodyPr/>
          <a:lstStyle/>
          <a:p>
            <a:fld id="{CB529505-3606-4EC9-910D-816AEEFB7FAD}" type="slidenum">
              <a:rPr lang="fa-IR" smtClean="0"/>
              <a:pPr/>
              <a:t>34</a:t>
            </a:fld>
            <a:endParaRPr lang="fa-IR" dirty="0"/>
          </a:p>
        </p:txBody>
      </p:sp>
      <p:sp>
        <p:nvSpPr>
          <p:cNvPr id="6" name="Footer Placeholder 5"/>
          <p:cNvSpPr>
            <a:spLocks noGrp="1"/>
          </p:cNvSpPr>
          <p:nvPr>
            <p:ph type="ftr" sz="quarter" idx="12"/>
          </p:nvPr>
        </p:nvSpPr>
        <p:spPr/>
        <p:txBody>
          <a:bodyPr/>
          <a:lstStyle/>
          <a:p>
            <a:r>
              <a:rPr lang="fa-IR" dirty="0" smtClean="0"/>
              <a:t>همایش معاونین توسعه - شهریور 95</a:t>
            </a:r>
            <a:endParaRPr lang="fa-IR"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36276B9-040F-4FD4-8E71-762B176A0A4B}" type="slidenum">
              <a:rPr lang="fa-IR" smtClean="0">
                <a:solidFill>
                  <a:srgbClr val="898989"/>
                </a:solidFill>
              </a:rPr>
              <a:pPr>
                <a:defRPr/>
              </a:pPr>
              <a:t>35</a:t>
            </a:fld>
            <a:endParaRPr lang="fa-IR" smtClean="0">
              <a:solidFill>
                <a:srgbClr val="898989"/>
              </a:solidFill>
            </a:endParaRPr>
          </a:p>
        </p:txBody>
      </p:sp>
      <p:graphicFrame>
        <p:nvGraphicFramePr>
          <p:cNvPr id="7" name="Table 6"/>
          <p:cNvGraphicFramePr>
            <a:graphicFrameLocks noGrp="1"/>
          </p:cNvGraphicFramePr>
          <p:nvPr/>
        </p:nvGraphicFramePr>
        <p:xfrm>
          <a:off x="85724" y="142878"/>
          <a:ext cx="8915432" cy="6715119"/>
        </p:xfrm>
        <a:graphic>
          <a:graphicData uri="http://schemas.openxmlformats.org/drawingml/2006/table">
            <a:tbl>
              <a:tblPr rtl="1"/>
              <a:tblGrid>
                <a:gridCol w="5453409"/>
                <a:gridCol w="3462023"/>
              </a:tblGrid>
              <a:tr h="942953">
                <a:tc gridSpan="2">
                  <a:txBody>
                    <a:bodyPr/>
                    <a:lstStyle/>
                    <a:p>
                      <a:pPr marL="0" marR="0" algn="ctr" rtl="1">
                        <a:lnSpc>
                          <a:spcPct val="115000"/>
                        </a:lnSpc>
                        <a:spcBef>
                          <a:spcPts val="0"/>
                        </a:spcBef>
                        <a:spcAft>
                          <a:spcPts val="1000"/>
                        </a:spcAft>
                      </a:pPr>
                      <a:r>
                        <a:rPr lang="fa-IR" sz="2800" b="1" dirty="0" smtClean="0">
                          <a:solidFill>
                            <a:schemeClr val="bg2"/>
                          </a:solidFill>
                          <a:latin typeface="Arial" pitchFamily="34" charset="0"/>
                          <a:cs typeface="B Titr" pitchFamily="2" charset="-78"/>
                        </a:rPr>
                        <a:t>بازار سلامت در دنیا</a:t>
                      </a:r>
                      <a:endParaRPr lang="en-US" sz="2800" b="1" dirty="0">
                        <a:solidFill>
                          <a:schemeClr val="bg2"/>
                        </a:solidFill>
                        <a:latin typeface="Calibri"/>
                        <a:ea typeface="Calibri"/>
                        <a:cs typeface="B Titr" pitchFamily="2" charset="-7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r>
              <a:tr h="701777">
                <a:tc>
                  <a:txBody>
                    <a:bodyPr/>
                    <a:lstStyle/>
                    <a:p>
                      <a:pPr marL="0" marR="0" algn="r" rtl="1">
                        <a:lnSpc>
                          <a:spcPct val="115000"/>
                        </a:lnSpc>
                        <a:spcBef>
                          <a:spcPts val="0"/>
                        </a:spcBef>
                        <a:spcAft>
                          <a:spcPts val="1000"/>
                        </a:spcAft>
                      </a:pPr>
                      <a:r>
                        <a:rPr lang="fa-IR" sz="2400" b="1" dirty="0">
                          <a:solidFill>
                            <a:schemeClr val="bg2"/>
                          </a:solidFill>
                          <a:latin typeface="Calibri"/>
                          <a:ea typeface="Calibri"/>
                          <a:cs typeface="B Titr" pitchFamily="2" charset="-78"/>
                        </a:rPr>
                        <a:t>شاخص </a:t>
                      </a:r>
                      <a:endParaRPr lang="en-US" sz="2000" b="1" dirty="0">
                        <a:solidFill>
                          <a:schemeClr val="bg2"/>
                        </a:solidFill>
                        <a:latin typeface="Calibri"/>
                        <a:ea typeface="Calibri"/>
                        <a:cs typeface="B Titr" pitchFamily="2" charset="-7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9CC"/>
                    </a:solidFill>
                  </a:tcPr>
                </a:tc>
                <a:tc>
                  <a:txBody>
                    <a:bodyPr/>
                    <a:lstStyle/>
                    <a:p>
                      <a:pPr marL="0" marR="0" algn="ctr" rtl="1">
                        <a:lnSpc>
                          <a:spcPct val="115000"/>
                        </a:lnSpc>
                        <a:spcBef>
                          <a:spcPts val="0"/>
                        </a:spcBef>
                        <a:spcAft>
                          <a:spcPts val="1000"/>
                        </a:spcAft>
                      </a:pPr>
                      <a:r>
                        <a:rPr lang="fa-IR" sz="2400" b="1" dirty="0">
                          <a:solidFill>
                            <a:schemeClr val="bg2"/>
                          </a:solidFill>
                          <a:latin typeface="Calibri"/>
                          <a:ea typeface="Calibri"/>
                          <a:cs typeface="B Titr" pitchFamily="2" charset="-78"/>
                        </a:rPr>
                        <a:t>مقدار</a:t>
                      </a:r>
                      <a:endParaRPr lang="en-US" sz="2000" b="1" dirty="0">
                        <a:solidFill>
                          <a:schemeClr val="bg2"/>
                        </a:solidFill>
                        <a:latin typeface="Calibri"/>
                        <a:ea typeface="Calibri"/>
                        <a:cs typeface="B Titr" pitchFamily="2" charset="-7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9CC"/>
                    </a:solidFill>
                  </a:tcPr>
                </a:tc>
              </a:tr>
              <a:tr h="666846">
                <a:tc>
                  <a:txBody>
                    <a:bodyPr/>
                    <a:lstStyle/>
                    <a:p>
                      <a:pPr marL="0" marR="0" algn="r" rtl="1">
                        <a:lnSpc>
                          <a:spcPct val="115000"/>
                        </a:lnSpc>
                        <a:spcBef>
                          <a:spcPts val="0"/>
                        </a:spcBef>
                        <a:spcAft>
                          <a:spcPts val="1000"/>
                        </a:spcAft>
                      </a:pPr>
                      <a:r>
                        <a:rPr lang="fa-IR" sz="2000" b="1">
                          <a:solidFill>
                            <a:schemeClr val="bg2"/>
                          </a:solidFill>
                          <a:latin typeface="Calibri"/>
                          <a:ea typeface="Calibri"/>
                          <a:cs typeface="B Nazanin"/>
                        </a:rPr>
                        <a:t>نسبت هزینه های سلامت به </a:t>
                      </a:r>
                      <a:r>
                        <a:rPr lang="en-US" sz="2000" b="1">
                          <a:solidFill>
                            <a:schemeClr val="bg2"/>
                          </a:solidFill>
                          <a:latin typeface="Calibri"/>
                          <a:ea typeface="Calibri"/>
                          <a:cs typeface="B Nazanin"/>
                        </a:rPr>
                        <a:t>GDP </a:t>
                      </a:r>
                      <a:endParaRPr lang="en-US" sz="1800" b="1">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10.1</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r>
              <a:tr h="666846">
                <a:tc>
                  <a:txBody>
                    <a:bodyPr/>
                    <a:lstStyle/>
                    <a:p>
                      <a:pPr marL="0" marR="0" algn="r" rtl="1">
                        <a:lnSpc>
                          <a:spcPct val="115000"/>
                        </a:lnSpc>
                        <a:spcBef>
                          <a:spcPts val="0"/>
                        </a:spcBef>
                        <a:spcAft>
                          <a:spcPts val="1000"/>
                        </a:spcAft>
                      </a:pPr>
                      <a:r>
                        <a:rPr lang="fa-IR" sz="2000" b="1" dirty="0">
                          <a:solidFill>
                            <a:schemeClr val="bg2"/>
                          </a:solidFill>
                          <a:latin typeface="Calibri"/>
                          <a:ea typeface="Calibri"/>
                          <a:cs typeface="B Nazanin"/>
                        </a:rPr>
                        <a:t>کل هزینه های سلامت در دنیا در سال 2012 </a:t>
                      </a:r>
                      <a:endParaRPr lang="en-US" sz="1800" b="1" dirty="0">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6.9 تریلیون دلار</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r>
              <a:tr h="666846">
                <a:tc>
                  <a:txBody>
                    <a:bodyPr/>
                    <a:lstStyle/>
                    <a:p>
                      <a:pPr marL="0" marR="0" algn="r" rtl="1">
                        <a:lnSpc>
                          <a:spcPct val="115000"/>
                        </a:lnSpc>
                        <a:spcBef>
                          <a:spcPts val="0"/>
                        </a:spcBef>
                        <a:spcAft>
                          <a:spcPts val="1000"/>
                        </a:spcAft>
                      </a:pPr>
                      <a:r>
                        <a:rPr lang="fa-IR" sz="2000" b="1" dirty="0">
                          <a:solidFill>
                            <a:schemeClr val="bg2"/>
                          </a:solidFill>
                          <a:latin typeface="Calibri"/>
                          <a:ea typeface="Calibri"/>
                          <a:cs typeface="B Nazanin"/>
                        </a:rPr>
                        <a:t> سرانه هزینه های سلامت در دنیا </a:t>
                      </a:r>
                      <a:endParaRPr lang="en-US" sz="1800" b="1" dirty="0">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1008 دلار</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r>
              <a:tr h="528450">
                <a:tc>
                  <a:txBody>
                    <a:bodyPr/>
                    <a:lstStyle/>
                    <a:p>
                      <a:pPr marL="0" marR="0" algn="r" rtl="1">
                        <a:lnSpc>
                          <a:spcPct val="115000"/>
                        </a:lnSpc>
                        <a:spcBef>
                          <a:spcPts val="0"/>
                        </a:spcBef>
                        <a:spcAft>
                          <a:spcPts val="1000"/>
                        </a:spcAft>
                      </a:pPr>
                      <a:r>
                        <a:rPr lang="fa-IR" sz="2000" b="1">
                          <a:solidFill>
                            <a:schemeClr val="bg2"/>
                          </a:solidFill>
                          <a:latin typeface="Calibri"/>
                          <a:ea typeface="Calibri"/>
                          <a:cs typeface="B Nazanin"/>
                        </a:rPr>
                        <a:t>کشوری که بیشترین سرانه هزینه های سلامت را دارد </a:t>
                      </a:r>
                      <a:endParaRPr lang="en-US" sz="1800" b="1">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9908</a:t>
                      </a:r>
                      <a:r>
                        <a:rPr lang="en-US" sz="2000" b="1">
                          <a:solidFill>
                            <a:schemeClr val="bg2"/>
                          </a:solidFill>
                          <a:latin typeface="Calibri"/>
                          <a:ea typeface="Calibri"/>
                          <a:cs typeface="B Nazanin"/>
                        </a:rPr>
                        <a:t>)</a:t>
                      </a:r>
                      <a:r>
                        <a:rPr lang="fa-IR" sz="2000" b="1">
                          <a:solidFill>
                            <a:schemeClr val="bg2"/>
                          </a:solidFill>
                          <a:latin typeface="Calibri"/>
                          <a:ea typeface="Calibri"/>
                          <a:cs typeface="B Nazanin"/>
                        </a:rPr>
                        <a:t>نروژ)</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r>
              <a:tr h="666846">
                <a:tc>
                  <a:txBody>
                    <a:bodyPr/>
                    <a:lstStyle/>
                    <a:p>
                      <a:pPr marL="0" marR="0" algn="r" rtl="1">
                        <a:lnSpc>
                          <a:spcPct val="115000"/>
                        </a:lnSpc>
                        <a:spcBef>
                          <a:spcPts val="0"/>
                        </a:spcBef>
                        <a:spcAft>
                          <a:spcPts val="1000"/>
                        </a:spcAft>
                      </a:pPr>
                      <a:r>
                        <a:rPr lang="fa-IR" sz="2000" b="1" dirty="0">
                          <a:solidFill>
                            <a:schemeClr val="bg2"/>
                          </a:solidFill>
                          <a:latin typeface="Calibri"/>
                          <a:ea typeface="Calibri"/>
                          <a:cs typeface="B Nazanin"/>
                        </a:rPr>
                        <a:t>کشوری که کمترین سرانه هزینه های سلامت در دنیار را دارد </a:t>
                      </a:r>
                      <a:endParaRPr lang="en-US" sz="1800" b="1" dirty="0">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12 دلار اریتره</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r>
              <a:tr h="528450">
                <a:tc>
                  <a:txBody>
                    <a:bodyPr/>
                    <a:lstStyle/>
                    <a:p>
                      <a:pPr marL="0" marR="0" algn="r" rtl="1">
                        <a:lnSpc>
                          <a:spcPct val="115000"/>
                        </a:lnSpc>
                        <a:spcBef>
                          <a:spcPts val="0"/>
                        </a:spcBef>
                        <a:spcAft>
                          <a:spcPts val="1000"/>
                        </a:spcAft>
                      </a:pPr>
                      <a:r>
                        <a:rPr lang="fa-IR" sz="2000" b="1">
                          <a:solidFill>
                            <a:schemeClr val="bg2"/>
                          </a:solidFill>
                          <a:latin typeface="Calibri"/>
                          <a:ea typeface="Calibri"/>
                          <a:cs typeface="B Nazanin"/>
                        </a:rPr>
                        <a:t>کشوری که بالاترین سرانه هزینه های دولتی در سلامت را دارد </a:t>
                      </a:r>
                      <a:endParaRPr lang="en-US" sz="1800" b="1">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8436</a:t>
                      </a:r>
                      <a:r>
                        <a:rPr lang="en-US" sz="2000" b="1">
                          <a:solidFill>
                            <a:schemeClr val="bg2"/>
                          </a:solidFill>
                          <a:latin typeface="Calibri"/>
                          <a:ea typeface="Calibri"/>
                          <a:cs typeface="B Nazanin"/>
                        </a:rPr>
                        <a:t>)</a:t>
                      </a:r>
                      <a:r>
                        <a:rPr lang="fa-IR" sz="2000" b="1">
                          <a:solidFill>
                            <a:schemeClr val="bg2"/>
                          </a:solidFill>
                          <a:latin typeface="Calibri"/>
                          <a:ea typeface="Calibri"/>
                          <a:cs typeface="B Nazanin"/>
                        </a:rPr>
                        <a:t>نروژ)</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r>
              <a:tr h="666846">
                <a:tc>
                  <a:txBody>
                    <a:bodyPr/>
                    <a:lstStyle/>
                    <a:p>
                      <a:pPr marL="0" marR="0" algn="r" rtl="1">
                        <a:lnSpc>
                          <a:spcPct val="115000"/>
                        </a:lnSpc>
                        <a:spcBef>
                          <a:spcPts val="0"/>
                        </a:spcBef>
                        <a:spcAft>
                          <a:spcPts val="1000"/>
                        </a:spcAft>
                      </a:pPr>
                      <a:r>
                        <a:rPr lang="fa-IR" sz="2000" b="1">
                          <a:solidFill>
                            <a:schemeClr val="bg2"/>
                          </a:solidFill>
                          <a:latin typeface="Calibri"/>
                          <a:ea typeface="Calibri"/>
                          <a:cs typeface="B Nazanin"/>
                        </a:rPr>
                        <a:t>کشوری که کمترین سرانه هزینه های دولتی در سلامت را دارد </a:t>
                      </a:r>
                      <a:endParaRPr lang="en-US" sz="1800" b="1">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c>
                  <a:txBody>
                    <a:bodyPr/>
                    <a:lstStyle/>
                    <a:p>
                      <a:pPr marL="0" marR="0" algn="ctr" rtl="1">
                        <a:lnSpc>
                          <a:spcPct val="115000"/>
                        </a:lnSpc>
                        <a:spcBef>
                          <a:spcPts val="0"/>
                        </a:spcBef>
                        <a:spcAft>
                          <a:spcPts val="1000"/>
                        </a:spcAft>
                      </a:pPr>
                      <a:r>
                        <a:rPr lang="fa-IR" sz="2000" b="1">
                          <a:solidFill>
                            <a:schemeClr val="bg2"/>
                          </a:solidFill>
                          <a:latin typeface="Calibri"/>
                          <a:ea typeface="Calibri"/>
                          <a:cs typeface="B Nazanin"/>
                        </a:rPr>
                        <a:t>3 دلار میانمار </a:t>
                      </a:r>
                      <a:endParaRPr lang="en-US" sz="1800" b="1">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C"/>
                    </a:solidFill>
                  </a:tcPr>
                </a:tc>
              </a:tr>
              <a:tr h="679259">
                <a:tc>
                  <a:txBody>
                    <a:bodyPr/>
                    <a:lstStyle/>
                    <a:p>
                      <a:pPr marL="0" marR="0" algn="r" rtl="1">
                        <a:lnSpc>
                          <a:spcPct val="115000"/>
                        </a:lnSpc>
                        <a:spcBef>
                          <a:spcPts val="0"/>
                        </a:spcBef>
                        <a:spcAft>
                          <a:spcPts val="1000"/>
                        </a:spcAft>
                      </a:pPr>
                      <a:r>
                        <a:rPr lang="fa-IR" sz="2000" b="1">
                          <a:solidFill>
                            <a:schemeClr val="bg2"/>
                          </a:solidFill>
                          <a:latin typeface="Calibri"/>
                          <a:ea typeface="Calibri"/>
                          <a:cs typeface="B Nazanin"/>
                        </a:rPr>
                        <a:t>متوسط سرانه هزینه های سلامت در کشورهای </a:t>
                      </a:r>
                      <a:r>
                        <a:rPr lang="en-US" sz="2000" b="1">
                          <a:solidFill>
                            <a:schemeClr val="bg2"/>
                          </a:solidFill>
                          <a:latin typeface="Calibri"/>
                          <a:ea typeface="Calibri"/>
                          <a:cs typeface="B Nazanin"/>
                        </a:rPr>
                        <a:t>OECD </a:t>
                      </a:r>
                      <a:endParaRPr lang="en-US" sz="1800" b="1">
                        <a:solidFill>
                          <a:schemeClr val="bg2"/>
                        </a:solidFill>
                        <a:latin typeface="Calibri"/>
                        <a:ea typeface="Calibri"/>
                        <a:cs typeface="Arial"/>
                      </a:endParaRPr>
                    </a:p>
                  </a:txBody>
                  <a:tcPr marL="8255" marR="8255" marT="825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c>
                  <a:txBody>
                    <a:bodyPr/>
                    <a:lstStyle/>
                    <a:p>
                      <a:pPr marL="0" marR="0" algn="ctr" rtl="1">
                        <a:lnSpc>
                          <a:spcPct val="115000"/>
                        </a:lnSpc>
                        <a:spcBef>
                          <a:spcPts val="0"/>
                        </a:spcBef>
                        <a:spcAft>
                          <a:spcPts val="1000"/>
                        </a:spcAft>
                      </a:pPr>
                      <a:r>
                        <a:rPr lang="en-US" sz="2000" b="1" dirty="0">
                          <a:solidFill>
                            <a:schemeClr val="bg2"/>
                          </a:solidFill>
                          <a:latin typeface="Calibri"/>
                          <a:ea typeface="Calibri"/>
                          <a:cs typeface="B Nazanin"/>
                        </a:rPr>
                        <a:t>US$ </a:t>
                      </a:r>
                      <a:r>
                        <a:rPr lang="fa-IR" sz="2000" b="1" dirty="0">
                          <a:solidFill>
                            <a:schemeClr val="bg2"/>
                          </a:solidFill>
                          <a:latin typeface="Calibri"/>
                          <a:ea typeface="Calibri"/>
                          <a:cs typeface="B Nazanin"/>
                        </a:rPr>
                        <a:t>4584</a:t>
                      </a:r>
                      <a:endParaRPr lang="en-US" sz="1800" b="1" dirty="0">
                        <a:solidFill>
                          <a:schemeClr val="bg2"/>
                        </a:solidFill>
                        <a:latin typeface="Calibri"/>
                        <a:ea typeface="Calibri"/>
                        <a:cs typeface="Arial"/>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6"/>
                    </a:solidFill>
                  </a:tcPr>
                </a:tc>
              </a:tr>
            </a:tbl>
          </a:graphicData>
        </a:graphic>
      </p:graphicFrame>
    </p:spTree>
    <p:extLst>
      <p:ext uri="{BB962C8B-B14F-4D97-AF65-F5344CB8AC3E}">
        <p14:creationId xmlns:p14="http://schemas.microsoft.com/office/powerpoint/2010/main" xmlns="" val="668689334"/>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7792" t="7008" r="23546" b="17045"/>
          <a:stretch>
            <a:fillRect/>
          </a:stretch>
        </p:blipFill>
        <p:spPr bwMode="auto">
          <a:xfrm rot="743271">
            <a:off x="3947113" y="1702576"/>
            <a:ext cx="4748646" cy="420659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l="25615" t="24716" r="31366" b="42519"/>
          <a:stretch>
            <a:fillRect/>
          </a:stretch>
        </p:blipFill>
        <p:spPr bwMode="auto">
          <a:xfrm rot="20330327">
            <a:off x="348996" y="1292169"/>
            <a:ext cx="3551570" cy="3462600"/>
          </a:xfrm>
          <a:prstGeom prst="rect">
            <a:avLst/>
          </a:prstGeom>
          <a:noFill/>
          <a:ln w="9525">
            <a:noFill/>
            <a:miter lim="800000"/>
            <a:headEnd/>
            <a:tailEnd/>
          </a:ln>
          <a:effectLst/>
        </p:spPr>
      </p:pic>
      <p:sp>
        <p:nvSpPr>
          <p:cNvPr id="2" name="Title 1"/>
          <p:cNvSpPr>
            <a:spLocks noGrp="1"/>
          </p:cNvSpPr>
          <p:nvPr>
            <p:ph type="title"/>
          </p:nvPr>
        </p:nvSpPr>
        <p:spPr>
          <a:xfrm>
            <a:off x="488374" y="149943"/>
            <a:ext cx="3980042" cy="964482"/>
          </a:xfrm>
        </p:spPr>
        <p:style>
          <a:lnRef idx="1">
            <a:schemeClr val="accent2"/>
          </a:lnRef>
          <a:fillRef idx="2">
            <a:schemeClr val="accent2"/>
          </a:fillRef>
          <a:effectRef idx="1">
            <a:schemeClr val="accent2"/>
          </a:effectRef>
          <a:fontRef idx="minor">
            <a:schemeClr val="dk1"/>
          </a:fontRef>
        </p:style>
        <p:txBody>
          <a:bodyPr>
            <a:normAutofit fontScale="90000"/>
          </a:bodyPr>
          <a:lstStyle/>
          <a:p>
            <a:pPr rtl="1"/>
            <a:r>
              <a:rPr lang="fa-IR" sz="3600" dirty="0" smtClean="0"/>
              <a:t>     حساب های ملی سلامت در دنیا </a:t>
            </a:r>
            <a:endParaRPr lang="fa-IR" sz="3600" dirty="0"/>
          </a:p>
        </p:txBody>
      </p:sp>
      <p:sp>
        <p:nvSpPr>
          <p:cNvPr id="5" name="TextBox 4"/>
          <p:cNvSpPr txBox="1"/>
          <p:nvPr/>
        </p:nvSpPr>
        <p:spPr>
          <a:xfrm>
            <a:off x="207799" y="5320115"/>
            <a:ext cx="1533753" cy="369332"/>
          </a:xfrm>
          <a:prstGeom prst="rect">
            <a:avLst/>
          </a:prstGeom>
          <a:noFill/>
        </p:spPr>
        <p:txBody>
          <a:bodyPr wrap="none" rtlCol="1">
            <a:spAutoFit/>
          </a:bodyPr>
          <a:lstStyle/>
          <a:p>
            <a:pPr algn="l" defTabSz="457200" rtl="0"/>
            <a:r>
              <a:rPr lang="en-US" dirty="0" smtClean="0">
                <a:solidFill>
                  <a:prstClr val="black"/>
                </a:solidFill>
              </a:rPr>
              <a:t>www. Who.int</a:t>
            </a:r>
            <a:endParaRPr lang="fa-IR" dirty="0">
              <a:solidFill>
                <a:prstClr val="black"/>
              </a:solidFill>
            </a:endParaRPr>
          </a:p>
        </p:txBody>
      </p:sp>
      <p:graphicFrame>
        <p:nvGraphicFramePr>
          <p:cNvPr id="6" name="Table 5"/>
          <p:cNvGraphicFramePr>
            <a:graphicFrameLocks noGrp="1"/>
          </p:cNvGraphicFramePr>
          <p:nvPr/>
        </p:nvGraphicFramePr>
        <p:xfrm>
          <a:off x="5429257" y="249197"/>
          <a:ext cx="3558880" cy="1310640"/>
        </p:xfrm>
        <a:graphic>
          <a:graphicData uri="http://schemas.openxmlformats.org/drawingml/2006/table">
            <a:tbl>
              <a:tblPr rtl="1" firstRow="1" bandRow="1">
                <a:tableStyleId>{5C22544A-7EE6-4342-B048-85BDC9FD1C3A}</a:tableStyleId>
              </a:tblPr>
              <a:tblGrid>
                <a:gridCol w="3558880"/>
              </a:tblGrid>
              <a:tr h="121936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rgbClr val="FF0000"/>
                          </a:solidFill>
                        </a:rPr>
                        <a:t>در سال</a:t>
                      </a:r>
                      <a:r>
                        <a:rPr lang="fa-IR" sz="2000" b="1" baseline="0" dirty="0" smtClean="0">
                          <a:solidFill>
                            <a:srgbClr val="FF0000"/>
                          </a:solidFill>
                        </a:rPr>
                        <a:t> 2013 </a:t>
                      </a:r>
                      <a:r>
                        <a:rPr lang="fa-IR" sz="2000" b="1" dirty="0" smtClean="0">
                          <a:solidFill>
                            <a:srgbClr val="FF0000"/>
                          </a:solidFill>
                        </a:rPr>
                        <a:t>کل پولی که در دنیا برای سلامت هزینه می شود(10% </a:t>
                      </a:r>
                      <a:r>
                        <a:rPr lang="en-US" sz="2000" b="1" dirty="0" smtClean="0">
                          <a:solidFill>
                            <a:srgbClr val="FF0000"/>
                          </a:solidFill>
                        </a:rPr>
                        <a:t>GDP</a:t>
                      </a:r>
                      <a:r>
                        <a:rPr lang="fa-IR" sz="2000" b="1" dirty="0" smtClean="0">
                          <a:solidFill>
                            <a:srgbClr val="FF0000"/>
                          </a:solidFill>
                        </a:rPr>
                        <a:t>) حدود 6.9تریلیون</a:t>
                      </a:r>
                      <a:r>
                        <a:rPr lang="fa-IR" sz="2000" b="1" baseline="0" dirty="0" smtClean="0">
                          <a:solidFill>
                            <a:srgbClr val="FF0000"/>
                          </a:solidFill>
                        </a:rPr>
                        <a:t> دلار </a:t>
                      </a:r>
                      <a:endParaRPr lang="fa-IR" sz="2000" b="1" dirty="0" smtClean="0">
                        <a:solidFill>
                          <a:srgbClr val="FF0000"/>
                        </a:solidFill>
                      </a:endParaRPr>
                    </a:p>
                    <a:p>
                      <a:pPr algn="ctr" rtl="1"/>
                      <a:r>
                        <a:rPr lang="fa-IR" sz="2000" b="1" dirty="0" smtClean="0">
                          <a:solidFill>
                            <a:srgbClr val="FF0000"/>
                          </a:solidFill>
                        </a:rPr>
                        <a:t> </a:t>
                      </a:r>
                    </a:p>
                  </a:txBody>
                  <a:tcPr marL="68580" marR="68580">
                    <a:solidFill>
                      <a:schemeClr val="accent3">
                        <a:lumMod val="40000"/>
                        <a:lumOff val="60000"/>
                      </a:schemeClr>
                    </a:solidFill>
                  </a:tcPr>
                </a:tc>
              </a:tr>
            </a:tbl>
          </a:graphicData>
        </a:graphic>
      </p:graphicFrame>
      <p:sp>
        <p:nvSpPr>
          <p:cNvPr id="7" name="TextBox 6"/>
          <p:cNvSpPr txBox="1"/>
          <p:nvPr/>
        </p:nvSpPr>
        <p:spPr>
          <a:xfrm>
            <a:off x="5501878" y="3131047"/>
            <a:ext cx="343267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defRPr/>
            </a:pPr>
            <a:r>
              <a:rPr lang="fa-IR" sz="2400" b="1" dirty="0" smtClean="0">
                <a:solidFill>
                  <a:srgbClr val="FF0000"/>
                </a:solidFill>
              </a:rPr>
              <a:t>در سال 2013 درآمد حاصل از صادرات نفت و گاز در دنیا 1.25تریلیون دلار </a:t>
            </a:r>
            <a:endParaRPr lang="fa-IR" sz="2400" dirty="0">
              <a:solidFill>
                <a:prstClr val="black"/>
              </a:solidFill>
            </a:endParaRPr>
          </a:p>
        </p:txBody>
      </p:sp>
      <p:pic>
        <p:nvPicPr>
          <p:cNvPr id="1027" name="Picture 3"/>
          <p:cNvPicPr>
            <a:picLocks noChangeAspect="1" noChangeArrowheads="1"/>
          </p:cNvPicPr>
          <p:nvPr/>
        </p:nvPicPr>
        <p:blipFill>
          <a:blip r:embed="rId4" cstate="print"/>
          <a:srcRect l="37222" t="21118" r="20504" b="55549"/>
          <a:stretch>
            <a:fillRect/>
          </a:stretch>
        </p:blipFill>
        <p:spPr bwMode="auto">
          <a:xfrm>
            <a:off x="197427" y="5209311"/>
            <a:ext cx="3938153" cy="1219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11" name="TextBox 10"/>
          <p:cNvSpPr txBox="1"/>
          <p:nvPr/>
        </p:nvSpPr>
        <p:spPr>
          <a:xfrm>
            <a:off x="4153305" y="6000768"/>
            <a:ext cx="441922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defTabSz="457200" rtl="0"/>
            <a:r>
              <a:rPr lang="fa-IR" sz="2000" b="1" dirty="0" smtClean="0">
                <a:solidFill>
                  <a:prstClr val="black"/>
                </a:solidFill>
              </a:rPr>
              <a:t>هزینه سلامت 4.8 برابر صادرات نفت و گاز و سه برابر هزینه های نظامی </a:t>
            </a:r>
            <a:endParaRPr lang="fa-IR" sz="2000" b="1" dirty="0">
              <a:solidFill>
                <a:prstClr val="black"/>
              </a:solidFill>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28917" t="25474" r="18055" b="23201"/>
          <a:stretch>
            <a:fillRect/>
          </a:stretch>
        </p:blipFill>
        <p:spPr bwMode="auto">
          <a:xfrm>
            <a:off x="1745673" y="1521835"/>
            <a:ext cx="5943600" cy="3621677"/>
          </a:xfrm>
          <a:prstGeom prst="rect">
            <a:avLst/>
          </a:prstGeom>
          <a:noFill/>
          <a:ln w="9525">
            <a:solidFill>
              <a:schemeClr val="tx1"/>
            </a:solidFill>
            <a:miter lim="800000"/>
            <a:headEnd/>
            <a:tailEnd/>
          </a:ln>
          <a:effectLst/>
        </p:spPr>
      </p:pic>
      <p:sp>
        <p:nvSpPr>
          <p:cNvPr id="5" name="TextBox 4"/>
          <p:cNvSpPr txBox="1"/>
          <p:nvPr/>
        </p:nvSpPr>
        <p:spPr>
          <a:xfrm>
            <a:off x="357158" y="5429264"/>
            <a:ext cx="792961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r" defTabSz="457200"/>
            <a:r>
              <a:rPr lang="fa-IR" sz="2800" dirty="0" smtClean="0">
                <a:solidFill>
                  <a:prstClr val="black"/>
                </a:solidFill>
              </a:rPr>
              <a:t>ایران 7.4 از تولید ناخالص داخلی رادر بخش سلامت هزینه می کند =810000میلیارد  ریال </a:t>
            </a:r>
            <a:r>
              <a:rPr lang="fa-IR" sz="2800" dirty="0" smtClean="0">
                <a:solidFill>
                  <a:prstClr val="black"/>
                </a:solidFill>
              </a:rPr>
              <a:t> (علت افزایش سهم سلامت، عدم رشد تولید ناخالص داخلی است)</a:t>
            </a:r>
            <a:endParaRPr lang="fa-IR" sz="2800" dirty="0">
              <a:solidFill>
                <a:prstClr val="black"/>
              </a:solidFill>
            </a:endParaRPr>
          </a:p>
        </p:txBody>
      </p:sp>
      <p:cxnSp>
        <p:nvCxnSpPr>
          <p:cNvPr id="7" name="Straight Arrow Connector 6"/>
          <p:cNvCxnSpPr/>
          <p:nvPr/>
        </p:nvCxnSpPr>
        <p:spPr>
          <a:xfrm rot="16200000" flipH="1">
            <a:off x="4180173" y="4323056"/>
            <a:ext cx="2286449" cy="68845"/>
          </a:xfrm>
          <a:prstGeom prst="straightConnector1">
            <a:avLst/>
          </a:prstGeom>
          <a:ln w="762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0038" y="371476"/>
            <a:ext cx="848997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defTabSz="457200" rtl="0"/>
            <a:r>
              <a:rPr lang="fa-IR" sz="2000" dirty="0" smtClean="0">
                <a:solidFill>
                  <a:prstClr val="black"/>
                </a:solidFill>
              </a:rPr>
              <a:t>درصد سهم هزینه های بهداشت و درمان از تولید ناخالص داخلی درد دنیا در سال 2013 به استناد سایت سازمان جهانی بهداشت </a:t>
            </a:r>
            <a:endParaRPr lang="fa-IR" sz="2000" dirty="0">
              <a:solidFill>
                <a:prstClr val="black"/>
              </a:solidFill>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5944"/>
          </a:xfrm>
        </p:spPr>
        <p:txBody>
          <a:bodyPr>
            <a:normAutofit/>
          </a:bodyPr>
          <a:lstStyle/>
          <a:p>
            <a:r>
              <a:rPr lang="fa-IR" dirty="0" smtClean="0"/>
              <a:t>حساب های ملی سلامت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fa-IR" dirty="0"/>
          </a:p>
        </p:txBody>
      </p:sp>
      <p:pic>
        <p:nvPicPr>
          <p:cNvPr id="1026" name="Picture 2"/>
          <p:cNvPicPr>
            <a:picLocks noChangeAspect="1" noChangeArrowheads="1"/>
          </p:cNvPicPr>
          <p:nvPr/>
        </p:nvPicPr>
        <p:blipFill>
          <a:blip r:embed="rId2" cstate="print"/>
          <a:srcRect l="27898" t="14583" r="15134" b="20265"/>
          <a:stretch>
            <a:fillRect/>
          </a:stretch>
        </p:blipFill>
        <p:spPr bwMode="auto">
          <a:xfrm>
            <a:off x="176647" y="831272"/>
            <a:ext cx="8967355" cy="5818909"/>
          </a:xfrm>
          <a:prstGeom prst="rect">
            <a:avLst/>
          </a:prstGeom>
          <a:noFill/>
          <a:ln w="9525">
            <a:noFill/>
            <a:miter lim="800000"/>
            <a:headEnd/>
            <a:tailEnd/>
          </a:ln>
          <a:effectLst/>
        </p:spPr>
      </p:pic>
      <p:sp>
        <p:nvSpPr>
          <p:cNvPr id="4" name="Title 1"/>
          <p:cNvSpPr txBox="1">
            <a:spLocks/>
          </p:cNvSpPr>
          <p:nvPr/>
        </p:nvSpPr>
        <p:spPr>
          <a:xfrm>
            <a:off x="457200" y="0"/>
            <a:ext cx="8229600" cy="77585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ctr" rtl="0">
              <a:spcBef>
                <a:spcPct val="0"/>
              </a:spcBef>
              <a:defRPr/>
            </a:pPr>
            <a:r>
              <a:rPr lang="fa-IR" sz="4400" dirty="0" smtClean="0">
                <a:solidFill>
                  <a:prstClr val="black"/>
                </a:solidFill>
                <a:cs typeface="Times New Roman"/>
              </a:rPr>
              <a:t>     حساب های ملی سلامت ایران </a:t>
            </a:r>
            <a:endParaRPr lang="fa-IR" sz="4400" dirty="0">
              <a:solidFill>
                <a:prstClr val="black"/>
              </a:solidFill>
              <a:cs typeface="Times New Roman"/>
            </a:endParaRPr>
          </a:p>
        </p:txBody>
      </p:sp>
      <p:sp>
        <p:nvSpPr>
          <p:cNvPr id="5" name="TextBox 4"/>
          <p:cNvSpPr txBox="1"/>
          <p:nvPr/>
        </p:nvSpPr>
        <p:spPr>
          <a:xfrm>
            <a:off x="-10417" y="6234548"/>
            <a:ext cx="1234119" cy="307777"/>
          </a:xfrm>
          <a:prstGeom prst="rect">
            <a:avLst/>
          </a:prstGeom>
          <a:noFill/>
        </p:spPr>
        <p:txBody>
          <a:bodyPr wrap="none" rtlCol="1">
            <a:spAutoFit/>
          </a:bodyPr>
          <a:lstStyle/>
          <a:p>
            <a:pPr algn="l" defTabSz="457200" rtl="0"/>
            <a:r>
              <a:rPr lang="en-US" sz="1400" dirty="0" smtClean="0">
                <a:solidFill>
                  <a:prstClr val="black"/>
                </a:solidFill>
              </a:rPr>
              <a:t>www. Who.int</a:t>
            </a:r>
            <a:endParaRPr lang="fa-IR" sz="1400" dirty="0">
              <a:solidFill>
                <a:prstClr val="black"/>
              </a:solidFill>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dirty="0" smtClean="0">
                <a:solidFill>
                  <a:prstClr val="black">
                    <a:tint val="75000"/>
                  </a:prstClr>
                </a:solidFill>
              </a:rPr>
              <a:t>معاونت توسعه مدیریت و منابع- مرکز بودجه و پایش عملکرد</a:t>
            </a:r>
            <a:endParaRPr lang="fa-I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39</a:t>
            </a:fld>
            <a:endParaRPr lang="fa-IR">
              <a:solidFill>
                <a:prstClr val="black">
                  <a:tint val="75000"/>
                </a:prstClr>
              </a:solidFill>
            </a:endParaRPr>
          </a:p>
        </p:txBody>
      </p:sp>
      <p:graphicFrame>
        <p:nvGraphicFramePr>
          <p:cNvPr id="7" name="Chart 6"/>
          <p:cNvGraphicFramePr>
            <a:graphicFrameLocks noGrp="1"/>
          </p:cNvGraphicFramePr>
          <p:nvPr/>
        </p:nvGraphicFramePr>
        <p:xfrm>
          <a:off x="-14287" y="390525"/>
          <a:ext cx="9172575" cy="59674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43636" y="6215082"/>
            <a:ext cx="2643206" cy="369332"/>
          </a:xfrm>
          <a:prstGeom prst="rect">
            <a:avLst/>
          </a:prstGeom>
          <a:noFill/>
        </p:spPr>
        <p:txBody>
          <a:bodyPr wrap="square" rtlCol="1">
            <a:spAutoFit/>
          </a:bodyPr>
          <a:lstStyle/>
          <a:p>
            <a:r>
              <a:rPr lang="fa-IR" dirty="0" smtClean="0">
                <a:cs typeface="B Badr" pitchFamily="2" charset="-78"/>
              </a:rPr>
              <a:t>سال 94 و 95 برآورد شده است</a:t>
            </a:r>
            <a:endParaRPr lang="fa-IR" dirty="0">
              <a:cs typeface="B Bad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924800" cy="762000"/>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20000"/>
                    <a:lumOff val="80000"/>
                  </a:srgbClr>
                </a:solidFill>
                <a:cs typeface="B Jadid" pitchFamily="2" charset="-78"/>
              </a:rPr>
              <a:t>بودجه ریزی سلامت و آموزش پزشکی</a:t>
            </a:r>
            <a:endParaRPr lang="fa-IR" sz="3200" b="1" dirty="0">
              <a:solidFill>
                <a:srgbClr val="F79646">
                  <a:lumMod val="20000"/>
                  <a:lumOff val="80000"/>
                </a:srgbClr>
              </a:solidFill>
              <a:cs typeface="B Jadid" pitchFamily="2" charset="-78"/>
            </a:endParaRPr>
          </a:p>
        </p:txBody>
      </p:sp>
      <p:sp>
        <p:nvSpPr>
          <p:cNvPr id="3" name="Rounded Rectangle 2"/>
          <p:cNvSpPr/>
          <p:nvPr/>
        </p:nvSpPr>
        <p:spPr>
          <a:xfrm>
            <a:off x="685800" y="1371600"/>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50000"/>
                  </a:srgbClr>
                </a:solidFill>
                <a:cs typeface="B Jadid" pitchFamily="2" charset="-78"/>
              </a:rPr>
              <a:t>تدوین لایحه تا قانون بودجه سنواتی</a:t>
            </a:r>
            <a:endParaRPr lang="fa-IR" sz="3200" b="1" dirty="0">
              <a:solidFill>
                <a:srgbClr val="F79646">
                  <a:lumMod val="50000"/>
                </a:srgbClr>
              </a:solidFill>
              <a:cs typeface="B Jadid" pitchFamily="2" charset="-78"/>
            </a:endParaRPr>
          </a:p>
        </p:txBody>
      </p:sp>
      <p:sp>
        <p:nvSpPr>
          <p:cNvPr id="4" name="Rounded Rectangle 3"/>
          <p:cNvSpPr/>
          <p:nvPr/>
        </p:nvSpPr>
        <p:spPr>
          <a:xfrm>
            <a:off x="685800" y="2209800"/>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50000"/>
                  </a:srgbClr>
                </a:solidFill>
                <a:cs typeface="B Jadid" pitchFamily="2" charset="-78"/>
              </a:rPr>
              <a:t>پیگیری اجرای بودجه سنواتی</a:t>
            </a:r>
            <a:endParaRPr lang="fa-IR" sz="3200" b="1" dirty="0">
              <a:solidFill>
                <a:srgbClr val="F79646">
                  <a:lumMod val="50000"/>
                </a:srgbClr>
              </a:solidFill>
              <a:cs typeface="B Jadid" pitchFamily="2" charset="-78"/>
            </a:endParaRPr>
          </a:p>
        </p:txBody>
      </p:sp>
      <p:sp>
        <p:nvSpPr>
          <p:cNvPr id="5" name="Rounded Rectangle 4"/>
          <p:cNvSpPr/>
          <p:nvPr/>
        </p:nvSpPr>
        <p:spPr>
          <a:xfrm>
            <a:off x="685800" y="3062415"/>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50000"/>
                  </a:srgbClr>
                </a:solidFill>
                <a:cs typeface="B Jadid" pitchFamily="2" charset="-78"/>
              </a:rPr>
              <a:t>اجرای تفاهم نامه ها ی سازمان برنامه و بودجه</a:t>
            </a:r>
            <a:endParaRPr lang="fa-IR" sz="3200" b="1" dirty="0">
              <a:solidFill>
                <a:srgbClr val="F79646">
                  <a:lumMod val="50000"/>
                </a:srgbClr>
              </a:solidFill>
              <a:cs typeface="B Jadid" pitchFamily="2" charset="-78"/>
            </a:endParaRPr>
          </a:p>
        </p:txBody>
      </p:sp>
      <p:sp>
        <p:nvSpPr>
          <p:cNvPr id="6" name="Rounded Rectangle 5"/>
          <p:cNvSpPr/>
          <p:nvPr/>
        </p:nvSpPr>
        <p:spPr>
          <a:xfrm>
            <a:off x="685800" y="3900615"/>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800" b="1" dirty="0" smtClean="0">
                <a:solidFill>
                  <a:srgbClr val="F79646">
                    <a:lumMod val="50000"/>
                  </a:srgbClr>
                </a:solidFill>
                <a:cs typeface="B Jadid" pitchFamily="2" charset="-78"/>
              </a:rPr>
              <a:t>تهیه بودجه تفصیلی برای هیات امنای دانشگاه ها</a:t>
            </a:r>
            <a:endParaRPr lang="fa-IR" sz="2800" b="1" dirty="0">
              <a:solidFill>
                <a:srgbClr val="F79646">
                  <a:lumMod val="50000"/>
                </a:srgbClr>
              </a:solidFill>
              <a:cs typeface="B Jadid" pitchFamily="2" charset="-78"/>
            </a:endParaRPr>
          </a:p>
        </p:txBody>
      </p:sp>
      <p:sp>
        <p:nvSpPr>
          <p:cNvPr id="7" name="Rounded Rectangle 6"/>
          <p:cNvSpPr/>
          <p:nvPr/>
        </p:nvSpPr>
        <p:spPr>
          <a:xfrm>
            <a:off x="685800" y="4724400"/>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50000"/>
                  </a:srgbClr>
                </a:solidFill>
                <a:cs typeface="B Jadid" pitchFamily="2" charset="-78"/>
              </a:rPr>
              <a:t>موافقتنامه های ستادی از تدوین تا اجرا</a:t>
            </a:r>
            <a:endParaRPr lang="fa-IR" sz="3200" b="1" dirty="0">
              <a:solidFill>
                <a:srgbClr val="F79646">
                  <a:lumMod val="50000"/>
                </a:srgbClr>
              </a:solidFill>
              <a:cs typeface="B Jadid" pitchFamily="2" charset="-78"/>
            </a:endParaRPr>
          </a:p>
        </p:txBody>
      </p:sp>
      <p:sp>
        <p:nvSpPr>
          <p:cNvPr id="8" name="Rounded Rectangle 7"/>
          <p:cNvSpPr/>
          <p:nvPr/>
        </p:nvSpPr>
        <p:spPr>
          <a:xfrm>
            <a:off x="685800" y="5562600"/>
            <a:ext cx="7924800" cy="7620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F79646">
                    <a:lumMod val="50000"/>
                  </a:srgbClr>
                </a:solidFill>
                <a:cs typeface="B Jadid" pitchFamily="2" charset="-78"/>
              </a:rPr>
              <a:t>طرح تحول سلامت</a:t>
            </a:r>
            <a:endParaRPr lang="fa-IR" sz="3200" b="1" dirty="0">
              <a:solidFill>
                <a:srgbClr val="F79646">
                  <a:lumMod val="50000"/>
                </a:srgbClr>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down)">
                                      <p:cBhvr>
                                        <p:cTn id="31" dur="500"/>
                                        <p:tgtEl>
                                          <p:spTgt spid="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40</a:t>
            </a:fld>
            <a:endParaRPr lang="fa-IR">
              <a:solidFill>
                <a:prstClr val="black">
                  <a:tint val="75000"/>
                </a:prstClr>
              </a:solidFill>
            </a:endParaRPr>
          </a:p>
        </p:txBody>
      </p:sp>
      <p:graphicFrame>
        <p:nvGraphicFramePr>
          <p:cNvPr id="6" name="Chart 5"/>
          <p:cNvGraphicFramePr>
            <a:graphicFrameLocks noGrp="1"/>
          </p:cNvGraphicFramePr>
          <p:nvPr/>
        </p:nvGraphicFramePr>
        <p:xfrm>
          <a:off x="142844" y="214290"/>
          <a:ext cx="8667750" cy="64341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41</a:t>
            </a:fld>
            <a:endParaRPr lang="fa-IR">
              <a:solidFill>
                <a:prstClr val="black">
                  <a:tint val="75000"/>
                </a:prstClr>
              </a:solidFill>
            </a:endParaRPr>
          </a:p>
        </p:txBody>
      </p:sp>
      <p:graphicFrame>
        <p:nvGraphicFramePr>
          <p:cNvPr id="6" name="Chart 5"/>
          <p:cNvGraphicFramePr>
            <a:graphicFrameLocks noGrp="1"/>
          </p:cNvGraphicFramePr>
          <p:nvPr/>
        </p:nvGraphicFramePr>
        <p:xfrm>
          <a:off x="238125" y="433387"/>
          <a:ext cx="8667750" cy="59912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a:off x="1714480" y="857232"/>
            <a:ext cx="2000264" cy="1588"/>
          </a:xfrm>
          <a:prstGeom prst="straightConnector1">
            <a:avLst/>
          </a:prstGeom>
          <a:ln w="50800">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42</a:t>
            </a:fld>
            <a:endParaRPr lang="fa-IR">
              <a:solidFill>
                <a:prstClr val="black">
                  <a:tint val="75000"/>
                </a:prstClr>
              </a:solidFill>
            </a:endParaRPr>
          </a:p>
        </p:txBody>
      </p:sp>
      <p:graphicFrame>
        <p:nvGraphicFramePr>
          <p:cNvPr id="6" name="Chart 5"/>
          <p:cNvGraphicFramePr/>
          <p:nvPr/>
        </p:nvGraphicFramePr>
        <p:xfrm>
          <a:off x="71406" y="285728"/>
          <a:ext cx="8858280" cy="64293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8125" y="390524"/>
          <a:ext cx="8667750" cy="625318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3124200" y="6356350"/>
            <a:ext cx="3657600" cy="365125"/>
          </a:xfrm>
        </p:spPr>
        <p:txBody>
          <a:bodyPr/>
          <a:lstStyle/>
          <a:p>
            <a:r>
              <a:rPr lang="fa-IR" dirty="0" smtClean="0">
                <a:solidFill>
                  <a:prstClr val="black">
                    <a:tint val="75000"/>
                  </a:prstClr>
                </a:solidFill>
              </a:rPr>
              <a:t>معاونت توسعه مدیریت و منابع- مرکز بودجه و پایش عملکرد</a:t>
            </a:r>
            <a:endParaRPr lang="fa-IR" dirty="0">
              <a:solidFill>
                <a:prstClr val="black">
                  <a:tint val="75000"/>
                </a:prstClr>
              </a:solidFill>
            </a:endParaRPr>
          </a:p>
        </p:txBody>
      </p:sp>
      <p:sp>
        <p:nvSpPr>
          <p:cNvPr id="2" name="Slide Number Placeholder 1"/>
          <p:cNvSpPr>
            <a:spLocks noGrp="1"/>
          </p:cNvSpPr>
          <p:nvPr>
            <p:ph type="sldNum" sz="quarter" idx="12"/>
          </p:nvPr>
        </p:nvSpPr>
        <p:spPr/>
        <p:txBody>
          <a:bodyPr/>
          <a:lstStyle/>
          <a:p>
            <a:fld id="{466F0F6F-5B55-4CB7-BE52-16632752DE58}" type="slidenum">
              <a:rPr lang="fa-IR" smtClean="0">
                <a:solidFill>
                  <a:prstClr val="black">
                    <a:tint val="75000"/>
                  </a:prstClr>
                </a:solidFill>
              </a:rPr>
              <a:pPr/>
              <a:t>43</a:t>
            </a:fld>
            <a:endParaRPr lang="fa-IR">
              <a:solidFill>
                <a:prstClr val="black">
                  <a:tint val="75000"/>
                </a:prstClr>
              </a:solidFill>
            </a:endParaRPr>
          </a:p>
        </p:txBody>
      </p:sp>
      <p:sp>
        <p:nvSpPr>
          <p:cNvPr id="5" name="Left Bracket 4"/>
          <p:cNvSpPr/>
          <p:nvPr/>
        </p:nvSpPr>
        <p:spPr>
          <a:xfrm rot="5400000">
            <a:off x="3886200" y="838200"/>
            <a:ext cx="228600" cy="6019800"/>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6" name="Flowchart: Process 5"/>
          <p:cNvSpPr/>
          <p:nvPr/>
        </p:nvSpPr>
        <p:spPr>
          <a:xfrm>
            <a:off x="1828800" y="3352800"/>
            <a:ext cx="4419600" cy="3810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solidFill>
                  <a:prstClr val="black"/>
                </a:solidFill>
                <a:cs typeface="B Titr" pitchFamily="2" charset="-78"/>
              </a:rPr>
              <a:t>سهم بخش عمومی به طور متوسط کمتر از 40 درصد</a:t>
            </a:r>
            <a:endParaRPr lang="en-US" dirty="0">
              <a:solidFill>
                <a:prstClr val="black"/>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fa-IR" sz="2400" dirty="0" smtClean="0">
                <a:cs typeface="B Titr" pitchFamily="2" charset="-78"/>
              </a:rPr>
              <a:t>سهم تامین کنندگان منابع مالی نظام سلامت از کل هزینه ها</a:t>
            </a:r>
            <a:endParaRPr lang="en-US" sz="2400" dirty="0">
              <a:cs typeface="B Titr" pitchFamily="2" charset="-78"/>
            </a:endParaRPr>
          </a:p>
        </p:txBody>
      </p:sp>
      <p:sp>
        <p:nvSpPr>
          <p:cNvPr id="4" name="Footer Placeholder 3"/>
          <p:cNvSpPr>
            <a:spLocks noGrp="1"/>
          </p:cNvSpPr>
          <p:nvPr>
            <p:ph type="ftr" sz="quarter" idx="11"/>
          </p:nvPr>
        </p:nvSpPr>
        <p:spPr/>
        <p:txBody>
          <a:bodyPr/>
          <a:lstStyle/>
          <a:p>
            <a:r>
              <a:rPr lang="fa-IR" dirty="0" smtClean="0">
                <a:solidFill>
                  <a:prstClr val="black">
                    <a:tint val="75000"/>
                  </a:prstClr>
                </a:solidFill>
              </a:rPr>
              <a:t>معاونت توسعه مدیریت و منابع- مرکز بودجه و پایش عملکرد</a:t>
            </a:r>
            <a:endParaRPr lang="fa-I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44</a:t>
            </a:fld>
            <a:endParaRPr lang="fa-IR">
              <a:solidFill>
                <a:prstClr val="black">
                  <a:tint val="75000"/>
                </a:prstClr>
              </a:solidFill>
            </a:endParaRPr>
          </a:p>
        </p:txBody>
      </p:sp>
      <p:graphicFrame>
        <p:nvGraphicFramePr>
          <p:cNvPr id="6" name="Chart 5"/>
          <p:cNvGraphicFramePr/>
          <p:nvPr/>
        </p:nvGraphicFramePr>
        <p:xfrm>
          <a:off x="357158" y="1214422"/>
          <a:ext cx="8358246" cy="52149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V="1">
            <a:off x="5715008" y="3643314"/>
            <a:ext cx="642942" cy="28575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14678" y="3335537"/>
            <a:ext cx="3214710" cy="307777"/>
          </a:xfrm>
          <a:prstGeom prst="rect">
            <a:avLst/>
          </a:prstGeom>
          <a:noFill/>
        </p:spPr>
        <p:txBody>
          <a:bodyPr wrap="square" rtlCol="1">
            <a:spAutoFit/>
          </a:bodyPr>
          <a:lstStyle/>
          <a:p>
            <a:r>
              <a:rPr lang="fa-IR" sz="1400" dirty="0" smtClean="0">
                <a:cs typeface="B Titr" pitchFamily="2" charset="-78"/>
              </a:rPr>
              <a:t>استفاده از طرح تحول بجای  بیمه تکمیلی</a:t>
            </a:r>
            <a:endParaRPr lang="fa-IR" sz="1400" dirty="0">
              <a:cs typeface="B Tit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04800" y="304800"/>
          <a:ext cx="8553480" cy="623891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2" name="Slide Number Placeholder 1"/>
          <p:cNvSpPr>
            <a:spLocks noGrp="1"/>
          </p:cNvSpPr>
          <p:nvPr>
            <p:ph type="sldNum" sz="quarter" idx="12"/>
          </p:nvPr>
        </p:nvSpPr>
        <p:spPr/>
        <p:txBody>
          <a:bodyPr/>
          <a:lstStyle/>
          <a:p>
            <a:fld id="{466F0F6F-5B55-4CB7-BE52-16632752DE58}" type="slidenum">
              <a:rPr lang="fa-IR" smtClean="0">
                <a:solidFill>
                  <a:prstClr val="black">
                    <a:tint val="75000"/>
                  </a:prstClr>
                </a:solidFill>
              </a:rPr>
              <a:pPr/>
              <a:t>45</a:t>
            </a:fld>
            <a:endParaRPr lang="fa-IR">
              <a:solidFill>
                <a:prstClr val="black">
                  <a:tint val="75000"/>
                </a:prstClr>
              </a:solidFill>
            </a:endParaRPr>
          </a:p>
        </p:txBody>
      </p:sp>
      <p:sp>
        <p:nvSpPr>
          <p:cNvPr id="6" name="TextBox 5"/>
          <p:cNvSpPr txBox="1"/>
          <p:nvPr/>
        </p:nvSpPr>
        <p:spPr>
          <a:xfrm>
            <a:off x="1714480" y="4357694"/>
            <a:ext cx="5857916" cy="646331"/>
          </a:xfrm>
          <a:prstGeom prst="rect">
            <a:avLst/>
          </a:prstGeom>
          <a:noFill/>
        </p:spPr>
        <p:txBody>
          <a:bodyPr wrap="square" rtlCol="1">
            <a:spAutoFit/>
          </a:bodyPr>
          <a:lstStyle/>
          <a:p>
            <a:r>
              <a:rPr lang="fa-IR" dirty="0" smtClean="0">
                <a:cs typeface="B Titr" pitchFamily="2" charset="-78"/>
              </a:rPr>
              <a:t>سهم پرداخت مستقیم از جیب کاهش یافته ولی عدد مطلق از 30 هزارمیلیارد ریال به 32 هزار میلیارد افزایش یافته است. </a:t>
            </a:r>
            <a:endParaRPr lang="fa-IR" dirty="0">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04800" y="304800"/>
          <a:ext cx="7620000" cy="623891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fa-IR" smtClean="0"/>
              <a:t>معاونت توسعه مدیریت و منابع- مرکز بودجه و پایش عملکرد</a:t>
            </a:r>
            <a:endParaRPr lang="fa-IR"/>
          </a:p>
        </p:txBody>
      </p:sp>
      <p:sp>
        <p:nvSpPr>
          <p:cNvPr id="2" name="Slide Number Placeholder 1"/>
          <p:cNvSpPr>
            <a:spLocks noGrp="1"/>
          </p:cNvSpPr>
          <p:nvPr>
            <p:ph type="sldNum" sz="quarter" idx="12"/>
          </p:nvPr>
        </p:nvSpPr>
        <p:spPr/>
        <p:txBody>
          <a:bodyPr/>
          <a:lstStyle/>
          <a:p>
            <a:fld id="{466F0F6F-5B55-4CB7-BE52-16632752DE58}" type="slidenum">
              <a:rPr lang="fa-IR" smtClean="0"/>
              <a:pPr/>
              <a:t>46</a:t>
            </a:fld>
            <a:endParaRPr lang="fa-IR"/>
          </a:p>
        </p:txBody>
      </p:sp>
      <p:cxnSp>
        <p:nvCxnSpPr>
          <p:cNvPr id="12" name="Straight Connector 11"/>
          <p:cNvCxnSpPr>
            <a:endCxn id="16" idx="0"/>
          </p:cNvCxnSpPr>
          <p:nvPr/>
        </p:nvCxnSpPr>
        <p:spPr>
          <a:xfrm flipV="1">
            <a:off x="5715000" y="1447800"/>
            <a:ext cx="1828800" cy="609600"/>
          </a:xfrm>
          <a:prstGeom prst="line">
            <a:avLst/>
          </a:prstGeom>
          <a:ln w="47625">
            <a:solidFill>
              <a:srgbClr val="00B050"/>
            </a:solidFill>
            <a:prstDash val="sysDash"/>
          </a:ln>
        </p:spPr>
        <p:style>
          <a:lnRef idx="3">
            <a:schemeClr val="accent3"/>
          </a:lnRef>
          <a:fillRef idx="0">
            <a:schemeClr val="accent3"/>
          </a:fillRef>
          <a:effectRef idx="2">
            <a:schemeClr val="accent3"/>
          </a:effectRef>
          <a:fontRef idx="minor">
            <a:schemeClr val="tx1"/>
          </a:fontRef>
        </p:style>
      </p:cxnSp>
      <p:sp>
        <p:nvSpPr>
          <p:cNvPr id="16" name="Right Brace 15"/>
          <p:cNvSpPr/>
          <p:nvPr/>
        </p:nvSpPr>
        <p:spPr>
          <a:xfrm>
            <a:off x="7543800" y="1447800"/>
            <a:ext cx="457200" cy="2895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7" name="Rounded Rectangle 16"/>
          <p:cNvSpPr/>
          <p:nvPr/>
        </p:nvSpPr>
        <p:spPr>
          <a:xfrm>
            <a:off x="7924800" y="2057400"/>
            <a:ext cx="990600" cy="16002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cs typeface="B Titr" pitchFamily="2" charset="-78"/>
              </a:rPr>
              <a:t>20% کاهش در </a:t>
            </a:r>
            <a:r>
              <a:rPr lang="en-US" b="1" dirty="0" smtClean="0">
                <a:cs typeface="+mj-cs"/>
              </a:rPr>
              <a:t>OOP</a:t>
            </a:r>
            <a:r>
              <a:rPr lang="en-US" dirty="0" smtClean="0">
                <a:cs typeface="B Titr" pitchFamily="2" charset="-78"/>
              </a:rPr>
              <a:t> </a:t>
            </a:r>
            <a:r>
              <a:rPr lang="fa-IR" dirty="0" smtClean="0">
                <a:cs typeface="B Titr" pitchFamily="2" charset="-78"/>
              </a:rPr>
              <a:t>پیش بینی</a:t>
            </a:r>
            <a:endParaRPr lang="fa-IR" dirty="0">
              <a:cs typeface="B Titr" pitchFamily="2" charset="-78"/>
            </a:endParaRPr>
          </a:p>
        </p:txBody>
      </p:sp>
      <p:sp>
        <p:nvSpPr>
          <p:cNvPr id="14" name="Rectangle 13"/>
          <p:cNvSpPr/>
          <p:nvPr/>
        </p:nvSpPr>
        <p:spPr>
          <a:xfrm>
            <a:off x="5334000" y="4648200"/>
            <a:ext cx="2514600" cy="685800"/>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a-IR" sz="1400" dirty="0" smtClean="0">
                <a:cs typeface="B Titr" pitchFamily="2" charset="-78"/>
              </a:rPr>
              <a:t>پیش بینی پرداخت مستقیم از جیب برای سال 1394 حدود 40%</a:t>
            </a:r>
            <a:endParaRPr lang="fa-IR" sz="1400" dirty="0">
              <a:cs typeface="B Titr" pitchFamily="2" charset="-78"/>
            </a:endParaRPr>
          </a:p>
        </p:txBody>
      </p:sp>
      <p:cxnSp>
        <p:nvCxnSpPr>
          <p:cNvPr id="21" name="Straight Arrow Connector 20"/>
          <p:cNvCxnSpPr>
            <a:stCxn id="22" idx="3"/>
          </p:cNvCxnSpPr>
          <p:nvPr/>
        </p:nvCxnSpPr>
        <p:spPr>
          <a:xfrm>
            <a:off x="7286644" y="1071546"/>
            <a:ext cx="357190" cy="2857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ounded Rectangle 21"/>
          <p:cNvSpPr/>
          <p:nvPr/>
        </p:nvSpPr>
        <p:spPr>
          <a:xfrm>
            <a:off x="2643174" y="857232"/>
            <a:ext cx="4643470" cy="42862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smtClean="0">
              <a:cs typeface="B Titr" pitchFamily="2" charset="-78"/>
            </a:endParaRPr>
          </a:p>
          <a:p>
            <a:pPr algn="ctr"/>
            <a:r>
              <a:rPr lang="fa-IR" dirty="0" smtClean="0">
                <a:cs typeface="B Titr" pitchFamily="2" charset="-78"/>
              </a:rPr>
              <a:t>در </a:t>
            </a:r>
            <a:r>
              <a:rPr lang="fa-IR" dirty="0" smtClean="0">
                <a:cs typeface="B Titr" pitchFamily="2" charset="-78"/>
              </a:rPr>
              <a:t>صورت ادامه روند و عدم اجرای طرح تحول سلامت</a:t>
            </a:r>
          </a:p>
          <a:p>
            <a:pPr algn="ctr"/>
            <a:endParaRPr lang="fa-IR" dirty="0">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47</a:t>
            </a:fld>
            <a:endParaRPr lang="fa-IR">
              <a:solidFill>
                <a:prstClr val="black">
                  <a:tint val="75000"/>
                </a:prstClr>
              </a:solidFill>
            </a:endParaRPr>
          </a:p>
        </p:txBody>
      </p:sp>
      <p:graphicFrame>
        <p:nvGraphicFramePr>
          <p:cNvPr id="6" name="Chart 5"/>
          <p:cNvGraphicFramePr>
            <a:graphicFrameLocks noGrp="1"/>
          </p:cNvGraphicFramePr>
          <p:nvPr/>
        </p:nvGraphicFramePr>
        <p:xfrm>
          <a:off x="214282" y="428604"/>
          <a:ext cx="8667750"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48</a:t>
            </a:fld>
            <a:endParaRPr lang="fa-IR">
              <a:solidFill>
                <a:prstClr val="black">
                  <a:tint val="75000"/>
                </a:prstClr>
              </a:solidFill>
            </a:endParaRPr>
          </a:p>
        </p:txBody>
      </p:sp>
      <p:graphicFrame>
        <p:nvGraphicFramePr>
          <p:cNvPr id="6" name="Chart 5"/>
          <p:cNvGraphicFramePr/>
          <p:nvPr/>
        </p:nvGraphicFramePr>
        <p:xfrm>
          <a:off x="357158" y="428604"/>
          <a:ext cx="8215370" cy="64293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785926"/>
            <a:ext cx="8229600" cy="1785950"/>
          </a:xfrm>
        </p:spPr>
        <p:style>
          <a:lnRef idx="0">
            <a:schemeClr val="accent5"/>
          </a:lnRef>
          <a:fillRef idx="3">
            <a:schemeClr val="accent5"/>
          </a:fillRef>
          <a:effectRef idx="3">
            <a:schemeClr val="accent5"/>
          </a:effectRef>
          <a:fontRef idx="minor">
            <a:schemeClr val="lt1"/>
          </a:fontRef>
        </p:style>
        <p:txBody>
          <a:bodyPr>
            <a:normAutofit/>
          </a:bodyPr>
          <a:lstStyle/>
          <a:p>
            <a:r>
              <a:rPr lang="fa-IR" dirty="0" smtClean="0">
                <a:cs typeface="B Titr" pitchFamily="2" charset="-78"/>
              </a:rPr>
              <a:t>هزینه های سلامت به تفکیک استان در سال 1393</a:t>
            </a:r>
            <a:endParaRPr lang="fa-IR" dirty="0">
              <a:cs typeface="B Titr" pitchFamily="2" charset="-78"/>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49</a:t>
            </a:fld>
            <a:endParaRPr lang="fa-IR">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78258"/>
            <a:ext cx="7924800" cy="762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4BACC6">
                    <a:lumMod val="50000"/>
                  </a:srgbClr>
                </a:solidFill>
                <a:cs typeface="B Jadid" pitchFamily="2" charset="-78"/>
              </a:rPr>
              <a:t>نظام نوین مالی</a:t>
            </a:r>
            <a:endParaRPr lang="fa-IR" sz="3200" b="1" dirty="0">
              <a:solidFill>
                <a:srgbClr val="4BACC6">
                  <a:lumMod val="50000"/>
                </a:srgbClr>
              </a:solidFill>
              <a:cs typeface="B Jadid" pitchFamily="2" charset="-78"/>
            </a:endParaRPr>
          </a:p>
        </p:txBody>
      </p:sp>
      <p:sp>
        <p:nvSpPr>
          <p:cNvPr id="3" name="Rounded Rectangle 2"/>
          <p:cNvSpPr/>
          <p:nvPr/>
        </p:nvSpPr>
        <p:spPr>
          <a:xfrm>
            <a:off x="685800" y="992658"/>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9BBB59">
                    <a:lumMod val="50000"/>
                  </a:srgbClr>
                </a:solidFill>
                <a:cs typeface="B Jadid" pitchFamily="2" charset="-78"/>
              </a:rPr>
              <a:t>سیاستگذاری و راهبری نظام نوین مالی</a:t>
            </a:r>
            <a:endParaRPr lang="fa-IR" sz="3200" b="1" dirty="0">
              <a:solidFill>
                <a:srgbClr val="9BBB59">
                  <a:lumMod val="50000"/>
                </a:srgbClr>
              </a:solidFill>
              <a:cs typeface="B Jadid" pitchFamily="2" charset="-78"/>
            </a:endParaRPr>
          </a:p>
        </p:txBody>
      </p:sp>
      <p:sp>
        <p:nvSpPr>
          <p:cNvPr id="4" name="Rounded Rectangle 3"/>
          <p:cNvSpPr/>
          <p:nvPr/>
        </p:nvSpPr>
        <p:spPr>
          <a:xfrm>
            <a:off x="685800" y="1830858"/>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800" b="1" dirty="0" smtClean="0">
                <a:solidFill>
                  <a:srgbClr val="9BBB59">
                    <a:lumMod val="50000"/>
                  </a:srgbClr>
                </a:solidFill>
                <a:cs typeface="B Jadid" pitchFamily="2" charset="-78"/>
              </a:rPr>
              <a:t>همکاری فعال در تدوین نظام جامع مالی کشور (نجم) </a:t>
            </a:r>
            <a:endParaRPr lang="fa-IR" sz="2800" b="1" dirty="0">
              <a:solidFill>
                <a:srgbClr val="9BBB59">
                  <a:lumMod val="50000"/>
                </a:srgbClr>
              </a:solidFill>
              <a:cs typeface="B Jadid" pitchFamily="2" charset="-78"/>
            </a:endParaRPr>
          </a:p>
        </p:txBody>
      </p:sp>
      <p:sp>
        <p:nvSpPr>
          <p:cNvPr id="5" name="Rounded Rectangle 4"/>
          <p:cNvSpPr/>
          <p:nvPr/>
        </p:nvSpPr>
        <p:spPr>
          <a:xfrm>
            <a:off x="685800" y="2683473"/>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9BBB59">
                    <a:lumMod val="50000"/>
                  </a:srgbClr>
                </a:solidFill>
                <a:cs typeface="B Jadid" pitchFamily="2" charset="-78"/>
              </a:rPr>
              <a:t>پایش و ارزیابی مالی دانشگاه بصورت </a:t>
            </a:r>
            <a:r>
              <a:rPr lang="en-US" sz="3200" b="1" dirty="0" smtClean="0">
                <a:solidFill>
                  <a:srgbClr val="9BBB59">
                    <a:lumMod val="50000"/>
                  </a:srgbClr>
                </a:solidFill>
                <a:cs typeface="B Jadid" pitchFamily="2" charset="-78"/>
              </a:rPr>
              <a:t>online</a:t>
            </a:r>
            <a:endParaRPr lang="fa-IR" sz="3200" b="1" dirty="0">
              <a:solidFill>
                <a:srgbClr val="9BBB59">
                  <a:lumMod val="50000"/>
                </a:srgbClr>
              </a:solidFill>
              <a:cs typeface="B Jadid" pitchFamily="2" charset="-78"/>
            </a:endParaRPr>
          </a:p>
        </p:txBody>
      </p:sp>
      <p:sp>
        <p:nvSpPr>
          <p:cNvPr id="6" name="Rounded Rectangle 5"/>
          <p:cNvSpPr/>
          <p:nvPr/>
        </p:nvSpPr>
        <p:spPr>
          <a:xfrm>
            <a:off x="685800" y="3521673"/>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9BBB59">
                    <a:lumMod val="50000"/>
                  </a:srgbClr>
                </a:solidFill>
                <a:cs typeface="B Jadid" pitchFamily="2" charset="-78"/>
              </a:rPr>
              <a:t>اجرای دوره های آموزشی فراگیر و همچنین دوره </a:t>
            </a:r>
            <a:r>
              <a:rPr lang="en-US" sz="2000" b="1" dirty="0" smtClean="0">
                <a:solidFill>
                  <a:srgbClr val="9BBB59">
                    <a:lumMod val="50000"/>
                  </a:srgbClr>
                </a:solidFill>
                <a:cs typeface="B Jadid" pitchFamily="2" charset="-78"/>
              </a:rPr>
              <a:t>CIMA </a:t>
            </a:r>
            <a:r>
              <a:rPr lang="fa-IR" sz="2000" b="1" dirty="0" smtClean="0">
                <a:solidFill>
                  <a:srgbClr val="9BBB59">
                    <a:lumMod val="50000"/>
                  </a:srgbClr>
                </a:solidFill>
                <a:cs typeface="B Jadid" pitchFamily="2" charset="-78"/>
              </a:rPr>
              <a:t>با همکاری دانشکده نفت و انجمن حسابداران خبره</a:t>
            </a:r>
            <a:endParaRPr lang="fa-IR" sz="2000" b="1" dirty="0">
              <a:solidFill>
                <a:srgbClr val="9BBB59">
                  <a:lumMod val="50000"/>
                </a:srgbClr>
              </a:solidFill>
              <a:cs typeface="B Jadid" pitchFamily="2" charset="-78"/>
            </a:endParaRPr>
          </a:p>
        </p:txBody>
      </p:sp>
      <p:sp>
        <p:nvSpPr>
          <p:cNvPr id="7" name="Rounded Rectangle 6"/>
          <p:cNvSpPr/>
          <p:nvPr/>
        </p:nvSpPr>
        <p:spPr>
          <a:xfrm>
            <a:off x="685800" y="4345458"/>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400" b="1" dirty="0" smtClean="0">
                <a:solidFill>
                  <a:srgbClr val="9BBB59">
                    <a:lumMod val="50000"/>
                  </a:srgbClr>
                </a:solidFill>
                <a:cs typeface="B Jadid" pitchFamily="2" charset="-78"/>
              </a:rPr>
              <a:t>همکاری در چاپ و انتشار مجله علمی حسابداری سلامت و مجله علمی ترویجی نظام نوین مالی</a:t>
            </a:r>
            <a:endParaRPr lang="fa-IR" sz="2400" b="1" dirty="0">
              <a:solidFill>
                <a:srgbClr val="9BBB59">
                  <a:lumMod val="50000"/>
                </a:srgbClr>
              </a:solidFill>
              <a:cs typeface="B Jadid" pitchFamily="2" charset="-78"/>
            </a:endParaRPr>
          </a:p>
        </p:txBody>
      </p:sp>
      <p:sp>
        <p:nvSpPr>
          <p:cNvPr id="8" name="Rounded Rectangle 7"/>
          <p:cNvSpPr/>
          <p:nvPr/>
        </p:nvSpPr>
        <p:spPr>
          <a:xfrm>
            <a:off x="685800" y="5183658"/>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400" b="1" dirty="0" smtClean="0">
                <a:solidFill>
                  <a:srgbClr val="9BBB59">
                    <a:lumMod val="50000"/>
                  </a:srgbClr>
                </a:solidFill>
                <a:cs typeface="B Jadid" pitchFamily="2" charset="-78"/>
              </a:rPr>
              <a:t>شرکت فعال در هیات امنای دانشگاه ها با موضوع صورتهای مالی </a:t>
            </a:r>
            <a:endParaRPr lang="fa-IR" sz="2400" b="1" dirty="0">
              <a:solidFill>
                <a:srgbClr val="9BBB59">
                  <a:lumMod val="50000"/>
                </a:srgbClr>
              </a:solidFill>
              <a:cs typeface="B Jadid" pitchFamily="2" charset="-78"/>
            </a:endParaRPr>
          </a:p>
        </p:txBody>
      </p:sp>
      <p:sp>
        <p:nvSpPr>
          <p:cNvPr id="9" name="Rounded Rectangle 8"/>
          <p:cNvSpPr/>
          <p:nvPr/>
        </p:nvSpPr>
        <p:spPr>
          <a:xfrm>
            <a:off x="685800" y="6021858"/>
            <a:ext cx="79248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9BBB59">
                    <a:lumMod val="50000"/>
                  </a:srgbClr>
                </a:solidFill>
                <a:cs typeface="B Jadid" pitchFamily="2" charset="-78"/>
              </a:rPr>
              <a:t>ارتقاء نرم افزار نظام نوین مالی</a:t>
            </a:r>
            <a:endParaRPr lang="fa-IR" sz="3200" b="1" dirty="0">
              <a:solidFill>
                <a:srgbClr val="9BBB59">
                  <a:lumMod val="50000"/>
                </a:srgbClr>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down)">
                                      <p:cBhvr>
                                        <p:cTn id="31" dur="500"/>
                                        <p:tgtEl>
                                          <p:spTgt spid="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wipe(down)">
                                      <p:cBhvr>
                                        <p:cTn id="55" dur="500"/>
                                        <p:tgtEl>
                                          <p:spTgt spid="9">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build="allAtOnce" animBg="1"/>
      <p:bldP spid="9"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143932" cy="642942"/>
          </a:xfrm>
        </p:spPr>
        <p:txBody>
          <a:bodyPr>
            <a:normAutofit/>
          </a:bodyPr>
          <a:lstStyle/>
          <a:p>
            <a:r>
              <a:rPr lang="fa-IR" sz="3200" dirty="0" smtClean="0">
                <a:cs typeface="B Titr" pitchFamily="2" charset="-78"/>
              </a:rPr>
              <a:t>کل </a:t>
            </a:r>
            <a:r>
              <a:rPr lang="fa-IR" sz="3200" dirty="0" smtClean="0">
                <a:cs typeface="B Titr" pitchFamily="2" charset="-78"/>
              </a:rPr>
              <a:t>هزینه های سلامت </a:t>
            </a:r>
            <a:r>
              <a:rPr lang="fa-IR" sz="3200" dirty="0" smtClean="0">
                <a:cs typeface="B Titr" pitchFamily="2" charset="-78"/>
              </a:rPr>
              <a:t>به تفکیک استان (میلیون ریال)</a:t>
            </a:r>
            <a:endParaRPr lang="fa-IR" sz="3200" dirty="0">
              <a:cs typeface="B Titr" pitchFamily="2" charset="-78"/>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50</a:t>
            </a:fld>
            <a:endParaRPr lang="fa-IR">
              <a:solidFill>
                <a:prstClr val="black">
                  <a:tint val="75000"/>
                </a:prstClr>
              </a:solidFill>
            </a:endParaRPr>
          </a:p>
        </p:txBody>
      </p:sp>
      <p:graphicFrame>
        <p:nvGraphicFramePr>
          <p:cNvPr id="7" name="Chart 6"/>
          <p:cNvGraphicFramePr/>
          <p:nvPr/>
        </p:nvGraphicFramePr>
        <p:xfrm>
          <a:off x="0" y="1214422"/>
          <a:ext cx="914400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fa-IR" sz="2400" dirty="0" smtClean="0"/>
              <a:t>سرانه هزینه های سلامت به تفکیک استان در سال 1393</a:t>
            </a:r>
            <a:endParaRPr lang="fa-IR" sz="2400" dirty="0"/>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51</a:t>
            </a:fld>
            <a:endParaRPr lang="fa-IR">
              <a:solidFill>
                <a:prstClr val="black">
                  <a:tint val="75000"/>
                </a:prstClr>
              </a:solidFill>
            </a:endParaRPr>
          </a:p>
        </p:txBody>
      </p:sp>
      <p:graphicFrame>
        <p:nvGraphicFramePr>
          <p:cNvPr id="6" name="Chart 5"/>
          <p:cNvGraphicFramePr/>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52</a:t>
            </a:fld>
            <a:endParaRPr lang="fa-IR">
              <a:solidFill>
                <a:prstClr val="black">
                  <a:tint val="75000"/>
                </a:prstClr>
              </a:solidFill>
            </a:endParaRPr>
          </a:p>
        </p:txBody>
      </p:sp>
      <p:graphicFrame>
        <p:nvGraphicFramePr>
          <p:cNvPr id="6" name="Chart 5"/>
          <p:cNvGraphicFramePr/>
          <p:nvPr/>
        </p:nvGraphicFramePr>
        <p:xfrm>
          <a:off x="214282" y="428604"/>
          <a:ext cx="8643998" cy="57864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p:cNvSpPr txBox="1"/>
          <p:nvPr/>
        </p:nvSpPr>
        <p:spPr>
          <a:xfrm>
            <a:off x="1714480" y="1071546"/>
            <a:ext cx="4895852" cy="50006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1600">
                <a:cs typeface="B Titr" pitchFamily="2" charset="-78"/>
              </a:rPr>
              <a:t>پرداخت مستقیم از جیب در</a:t>
            </a:r>
            <a:r>
              <a:rPr lang="fa-IR" sz="1600" baseline="0">
                <a:cs typeface="B Titr" pitchFamily="2" charset="-78"/>
              </a:rPr>
              <a:t> سال 1393 به تفکیک استانهای کشور</a:t>
            </a:r>
            <a:endParaRPr lang="fa-IR" sz="1600">
              <a:cs typeface="B Titr" pitchFamily="2" charset="-78"/>
            </a:endParaRPr>
          </a:p>
        </p:txBody>
      </p:sp>
      <p:sp>
        <p:nvSpPr>
          <p:cNvPr id="8" name="TextBox 7"/>
          <p:cNvSpPr txBox="1"/>
          <p:nvPr/>
        </p:nvSpPr>
        <p:spPr>
          <a:xfrm>
            <a:off x="642910" y="3405846"/>
            <a:ext cx="500066" cy="523220"/>
          </a:xfrm>
          <a:prstGeom prst="rect">
            <a:avLst/>
          </a:prstGeom>
          <a:noFill/>
        </p:spPr>
        <p:txBody>
          <a:bodyPr wrap="square" rtlCol="1">
            <a:spAutoFit/>
          </a:bodyPr>
          <a:lstStyle/>
          <a:p>
            <a:r>
              <a:rPr lang="fa-IR" sz="2800" dirty="0" smtClean="0">
                <a:solidFill>
                  <a:srgbClr val="FF0000"/>
                </a:solidFill>
                <a:cs typeface="B Titr" pitchFamily="2" charset="-78"/>
              </a:rPr>
              <a:t>؟!</a:t>
            </a:r>
            <a:endParaRPr lang="fa-IR" sz="2800" dirty="0">
              <a:solidFill>
                <a:srgbClr val="FF0000"/>
              </a:solidFill>
              <a:cs typeface="B Titr" pitchFamily="2" charset="-78"/>
            </a:endParaRPr>
          </a:p>
        </p:txBody>
      </p:sp>
      <p:sp>
        <p:nvSpPr>
          <p:cNvPr id="9" name="TextBox 8"/>
          <p:cNvSpPr txBox="1"/>
          <p:nvPr/>
        </p:nvSpPr>
        <p:spPr>
          <a:xfrm>
            <a:off x="8143900" y="500042"/>
            <a:ext cx="500066" cy="523220"/>
          </a:xfrm>
          <a:prstGeom prst="rect">
            <a:avLst/>
          </a:prstGeom>
          <a:noFill/>
        </p:spPr>
        <p:txBody>
          <a:bodyPr wrap="square" rtlCol="1">
            <a:spAutoFit/>
          </a:bodyPr>
          <a:lstStyle/>
          <a:p>
            <a:r>
              <a:rPr lang="fa-IR" sz="2800" dirty="0" smtClean="0">
                <a:solidFill>
                  <a:srgbClr val="FF0000"/>
                </a:solidFill>
                <a:cs typeface="B Titr" pitchFamily="2" charset="-78"/>
              </a:rPr>
              <a:t>؟!</a:t>
            </a:r>
            <a:endParaRPr lang="fa-IR" sz="28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53</a:t>
            </a:fld>
            <a:endParaRPr lang="fa-IR">
              <a:solidFill>
                <a:prstClr val="black">
                  <a:tint val="75000"/>
                </a:prst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285720" y="0"/>
            <a:ext cx="8572560" cy="6858000"/>
          </a:xfrm>
          <a:prstGeom prst="rect">
            <a:avLst/>
          </a:prstGeom>
          <a:noFill/>
          <a:ln w="9525">
            <a:noFill/>
            <a:miter lim="800000"/>
            <a:headEnd/>
            <a:tailEnd/>
          </a:ln>
          <a:effectLst/>
        </p:spPr>
      </p:pic>
      <p:sp>
        <p:nvSpPr>
          <p:cNvPr id="9" name="Rounded Rectangle 8"/>
          <p:cNvSpPr/>
          <p:nvPr/>
        </p:nvSpPr>
        <p:spPr>
          <a:xfrm rot="20227029">
            <a:off x="850871" y="3390954"/>
            <a:ext cx="7834723" cy="1552974"/>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r>
              <a:rPr lang="fa-IR" sz="2400" dirty="0" smtClean="0">
                <a:cs typeface="B Titr" pitchFamily="2" charset="-78"/>
              </a:rPr>
              <a:t>استانهای سیستان و بلوچستان، مازندران و خراسان جنوبی کمترین درصد مخارج کمرشکن سلامت را به خود اختصاص داده اند.</a:t>
            </a:r>
            <a:endParaRPr lang="fa-IR" sz="2400" dirty="0">
              <a:cs typeface="B Titr" pitchFamily="2" charset="-78"/>
            </a:endParaRPr>
          </a:p>
        </p:txBody>
      </p:sp>
      <p:sp>
        <p:nvSpPr>
          <p:cNvPr id="7" name="TextBox 6"/>
          <p:cNvSpPr txBox="1"/>
          <p:nvPr/>
        </p:nvSpPr>
        <p:spPr>
          <a:xfrm>
            <a:off x="7858148" y="1643050"/>
            <a:ext cx="785818" cy="369332"/>
          </a:xfrm>
          <a:prstGeom prst="rect">
            <a:avLst/>
          </a:prstGeom>
          <a:noFill/>
        </p:spPr>
        <p:txBody>
          <a:bodyPr wrap="square" rtlCol="1">
            <a:spAutoFit/>
          </a:bodyPr>
          <a:lstStyle/>
          <a:p>
            <a:r>
              <a:rPr lang="fa-IR" dirty="0" smtClean="0"/>
              <a:t>1387</a:t>
            </a:r>
            <a:endParaRPr lang="fa-IR" dirty="0"/>
          </a:p>
        </p:txBody>
      </p:sp>
      <p:sp>
        <p:nvSpPr>
          <p:cNvPr id="10" name="TextBox 9"/>
          <p:cNvSpPr txBox="1"/>
          <p:nvPr/>
        </p:nvSpPr>
        <p:spPr>
          <a:xfrm>
            <a:off x="4714876" y="1285860"/>
            <a:ext cx="785818" cy="369332"/>
          </a:xfrm>
          <a:prstGeom prst="rect">
            <a:avLst/>
          </a:prstGeom>
          <a:noFill/>
        </p:spPr>
        <p:txBody>
          <a:bodyPr wrap="square" rtlCol="1">
            <a:spAutoFit/>
          </a:bodyPr>
          <a:lstStyle/>
          <a:p>
            <a:r>
              <a:rPr lang="fa-IR" dirty="0" smtClean="0"/>
              <a:t>1388</a:t>
            </a:r>
            <a:endParaRPr lang="fa-IR" dirty="0"/>
          </a:p>
        </p:txBody>
      </p:sp>
      <p:sp>
        <p:nvSpPr>
          <p:cNvPr id="11" name="TextBox 10"/>
          <p:cNvSpPr txBox="1"/>
          <p:nvPr/>
        </p:nvSpPr>
        <p:spPr>
          <a:xfrm>
            <a:off x="1857356" y="1071546"/>
            <a:ext cx="785818" cy="369332"/>
          </a:xfrm>
          <a:prstGeom prst="rect">
            <a:avLst/>
          </a:prstGeom>
          <a:noFill/>
        </p:spPr>
        <p:txBody>
          <a:bodyPr wrap="square" rtlCol="1">
            <a:spAutoFit/>
          </a:bodyPr>
          <a:lstStyle/>
          <a:p>
            <a:r>
              <a:rPr lang="fa-IR" dirty="0" smtClean="0"/>
              <a:t>1389</a:t>
            </a:r>
            <a:endParaRPr lang="fa-IR" dirty="0"/>
          </a:p>
        </p:txBody>
      </p:sp>
      <p:sp>
        <p:nvSpPr>
          <p:cNvPr id="12" name="TextBox 11"/>
          <p:cNvSpPr txBox="1"/>
          <p:nvPr/>
        </p:nvSpPr>
        <p:spPr>
          <a:xfrm>
            <a:off x="5643570" y="5572140"/>
            <a:ext cx="785818" cy="369332"/>
          </a:xfrm>
          <a:prstGeom prst="rect">
            <a:avLst/>
          </a:prstGeom>
          <a:noFill/>
        </p:spPr>
        <p:txBody>
          <a:bodyPr wrap="square" rtlCol="1">
            <a:spAutoFit/>
          </a:bodyPr>
          <a:lstStyle/>
          <a:p>
            <a:r>
              <a:rPr lang="fa-IR" dirty="0" smtClean="0"/>
              <a:t>1393</a:t>
            </a:r>
            <a:endParaRPr lang="fa-IR" dirty="0"/>
          </a:p>
        </p:txBody>
      </p:sp>
      <p:sp>
        <p:nvSpPr>
          <p:cNvPr id="13" name="TextBox 12"/>
          <p:cNvSpPr txBox="1"/>
          <p:nvPr/>
        </p:nvSpPr>
        <p:spPr>
          <a:xfrm>
            <a:off x="7072330" y="4572008"/>
            <a:ext cx="785818" cy="369332"/>
          </a:xfrm>
          <a:prstGeom prst="rect">
            <a:avLst/>
          </a:prstGeom>
          <a:noFill/>
        </p:spPr>
        <p:txBody>
          <a:bodyPr wrap="square" rtlCol="1">
            <a:spAutoFit/>
          </a:bodyPr>
          <a:lstStyle/>
          <a:p>
            <a:r>
              <a:rPr lang="fa-IR" dirty="0" smtClean="0"/>
              <a:t>1390</a:t>
            </a:r>
            <a:endParaRPr lang="fa-IR" dirty="0"/>
          </a:p>
        </p:txBody>
      </p:sp>
      <p:sp>
        <p:nvSpPr>
          <p:cNvPr id="14" name="TextBox 13"/>
          <p:cNvSpPr txBox="1"/>
          <p:nvPr/>
        </p:nvSpPr>
        <p:spPr>
          <a:xfrm>
            <a:off x="2500298" y="3286124"/>
            <a:ext cx="785818" cy="369332"/>
          </a:xfrm>
          <a:prstGeom prst="rect">
            <a:avLst/>
          </a:prstGeom>
          <a:noFill/>
        </p:spPr>
        <p:txBody>
          <a:bodyPr wrap="square" rtlCol="1">
            <a:spAutoFit/>
          </a:bodyPr>
          <a:lstStyle/>
          <a:p>
            <a:r>
              <a:rPr lang="fa-IR" dirty="0" smtClean="0"/>
              <a:t>1389</a:t>
            </a:r>
            <a:endParaRPr lang="fa-IR" dirty="0"/>
          </a:p>
        </p:txBody>
      </p:sp>
      <p:sp>
        <p:nvSpPr>
          <p:cNvPr id="8" name="Rounded Rectangle 7"/>
          <p:cNvSpPr/>
          <p:nvPr/>
        </p:nvSpPr>
        <p:spPr>
          <a:xfrm rot="20278614">
            <a:off x="-224618" y="1509750"/>
            <a:ext cx="8358246" cy="1571636"/>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r>
              <a:rPr lang="fa-IR" sz="2400" dirty="0" smtClean="0">
                <a:cs typeface="B Titr" pitchFamily="2" charset="-78"/>
              </a:rPr>
              <a:t>در سال 1393 به طورکلی استانهای گلستان، کرمان، هرمزگان و گیلان به ترتیب با 6 / 6،  4 /6 ،   6 / 5 و 6 / 5 بیشترین درصد خانوارهای مواجهه یافته با مخارج کمرشکن سلامت را در سطح کشور به خود اختصاص دادند. </a:t>
            </a:r>
          </a:p>
        </p:txBody>
      </p:sp>
      <p:sp>
        <p:nvSpPr>
          <p:cNvPr id="15" name="TextBox 14"/>
          <p:cNvSpPr txBox="1"/>
          <p:nvPr/>
        </p:nvSpPr>
        <p:spPr>
          <a:xfrm>
            <a:off x="2714612" y="4071942"/>
            <a:ext cx="785818" cy="369332"/>
          </a:xfrm>
          <a:prstGeom prst="rect">
            <a:avLst/>
          </a:prstGeom>
          <a:noFill/>
        </p:spPr>
        <p:txBody>
          <a:bodyPr wrap="square" rtlCol="1">
            <a:spAutoFit/>
          </a:bodyPr>
          <a:lstStyle/>
          <a:p>
            <a:r>
              <a:rPr lang="fa-IR" dirty="0" smtClean="0"/>
              <a:t>1392</a:t>
            </a:r>
            <a:endParaRPr lang="fa-IR" dirty="0"/>
          </a:p>
        </p:txBody>
      </p:sp>
      <p:sp>
        <p:nvSpPr>
          <p:cNvPr id="16" name="TextBox 15"/>
          <p:cNvSpPr txBox="1"/>
          <p:nvPr/>
        </p:nvSpPr>
        <p:spPr>
          <a:xfrm>
            <a:off x="5429256" y="3929066"/>
            <a:ext cx="785818" cy="369332"/>
          </a:xfrm>
          <a:prstGeom prst="rect">
            <a:avLst/>
          </a:prstGeom>
          <a:noFill/>
        </p:spPr>
        <p:txBody>
          <a:bodyPr wrap="square" rtlCol="1">
            <a:spAutoFit/>
          </a:bodyPr>
          <a:lstStyle/>
          <a:p>
            <a:r>
              <a:rPr lang="fa-IR" dirty="0" smtClean="0"/>
              <a:t>1391</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p:spPr>
        <p:txBody>
          <a:bodyPr>
            <a:normAutofit fontScale="90000"/>
          </a:bodyPr>
          <a:lstStyle/>
          <a:p>
            <a:r>
              <a:rPr lang="fa-IR" dirty="0" smtClean="0">
                <a:cs typeface="B Titr" pitchFamily="2" charset="-78"/>
              </a:rPr>
              <a:t>چشم انداز و برنامه 30 ساله (ازگذشته تا آینده)</a:t>
            </a:r>
            <a:endParaRPr lang="fa-IR" dirty="0">
              <a:cs typeface="B Titr" pitchFamily="2" charset="-78"/>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توسعه مدیریت و منابع- مرکز بودجه و پایش عملکرد</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66F0F6F-5B55-4CB7-BE52-16632752DE58}" type="slidenum">
              <a:rPr lang="fa-IR" smtClean="0">
                <a:solidFill>
                  <a:prstClr val="black">
                    <a:tint val="75000"/>
                  </a:prstClr>
                </a:solidFill>
              </a:rPr>
              <a:pPr/>
              <a:t>54</a:t>
            </a:fld>
            <a:endParaRPr lang="fa-IR">
              <a:solidFill>
                <a:prstClr val="black">
                  <a:tint val="75000"/>
                </a:prstClr>
              </a:solidFill>
            </a:endParaRPr>
          </a:p>
        </p:txBody>
      </p:sp>
      <p:graphicFrame>
        <p:nvGraphicFramePr>
          <p:cNvPr id="6" name="Diagram 5"/>
          <p:cNvGraphicFramePr/>
          <p:nvPr/>
        </p:nvGraphicFramePr>
        <p:xfrm>
          <a:off x="428596" y="1643050"/>
          <a:ext cx="821537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2928934"/>
          </a:xfrm>
          <a:prstGeom prst="rect">
            <a:avLst/>
          </a:prstGeom>
          <a:noFill/>
          <a:ln w="9525">
            <a:noFill/>
            <a:miter lim="800000"/>
            <a:headEnd/>
            <a:tailEnd/>
          </a:ln>
          <a:effectLst/>
        </p:spPr>
      </p:pic>
      <p:sp>
        <p:nvSpPr>
          <p:cNvPr id="3" name="Slide Number Placeholder 2"/>
          <p:cNvSpPr>
            <a:spLocks noGrp="1"/>
          </p:cNvSpPr>
          <p:nvPr>
            <p:ph type="sldNum" sz="quarter" idx="11"/>
          </p:nvPr>
        </p:nvSpPr>
        <p:spPr/>
        <p:txBody>
          <a:bodyPr/>
          <a:lstStyle/>
          <a:p>
            <a:fld id="{CB529505-3606-4EC9-910D-816AEEFB7FAD}" type="slidenum">
              <a:rPr lang="fa-IR" smtClean="0"/>
              <a:pPr/>
              <a:t>55</a:t>
            </a:fld>
            <a:endParaRPr lang="fa-IR"/>
          </a:p>
        </p:txBody>
      </p:sp>
      <p:sp>
        <p:nvSpPr>
          <p:cNvPr id="4" name="Footer Placeholder 3"/>
          <p:cNvSpPr>
            <a:spLocks noGrp="1"/>
          </p:cNvSpPr>
          <p:nvPr>
            <p:ph type="ftr" sz="quarter" idx="12"/>
          </p:nvPr>
        </p:nvSpPr>
        <p:spPr/>
        <p:txBody>
          <a:bodyPr/>
          <a:lstStyle/>
          <a:p>
            <a:r>
              <a:rPr lang="fa-IR" smtClean="0"/>
              <a:t>همایش معاونین توسعه - شهریور 95</a:t>
            </a:r>
            <a:endParaRPr lang="fa-IR"/>
          </a:p>
        </p:txBody>
      </p:sp>
      <p:sp>
        <p:nvSpPr>
          <p:cNvPr id="6" name="TextBox 5"/>
          <p:cNvSpPr txBox="1"/>
          <p:nvPr/>
        </p:nvSpPr>
        <p:spPr>
          <a:xfrm>
            <a:off x="1714480" y="2857496"/>
            <a:ext cx="6143668" cy="923330"/>
          </a:xfrm>
          <a:prstGeom prst="rect">
            <a:avLst/>
          </a:prstGeom>
          <a:noFill/>
        </p:spPr>
        <p:txBody>
          <a:bodyPr wrap="square" rtlCol="1">
            <a:spAutoFit/>
          </a:bodyPr>
          <a:lstStyle/>
          <a:p>
            <a:pPr algn="ctr"/>
            <a:r>
              <a:rPr lang="fa-IR" altLang="ar-SA" sz="5400" dirty="0" smtClean="0">
                <a:solidFill>
                  <a:srgbClr val="FF0000"/>
                </a:solidFill>
                <a:effectLst>
                  <a:outerShdw blurRad="38100" dist="38100" dir="2700000" algn="tl">
                    <a:srgbClr val="000000"/>
                  </a:outerShdw>
                </a:effectLst>
                <a:cs typeface="B Titr" pitchFamily="2" charset="-78"/>
              </a:rPr>
              <a:t>با تشکر و</a:t>
            </a:r>
            <a:r>
              <a:rPr lang="en-US" altLang="ar-SA" sz="5400" dirty="0" smtClean="0">
                <a:solidFill>
                  <a:srgbClr val="FF0000"/>
                </a:solidFill>
                <a:effectLst>
                  <a:outerShdw blurRad="38100" dist="38100" dir="2700000" algn="tl">
                    <a:srgbClr val="000000"/>
                  </a:outerShdw>
                </a:effectLst>
                <a:cs typeface="B Titr" pitchFamily="2" charset="-78"/>
              </a:rPr>
              <a:t> </a:t>
            </a:r>
            <a:r>
              <a:rPr lang="fa-IR" altLang="ar-SA" sz="5400" dirty="0" smtClean="0">
                <a:solidFill>
                  <a:srgbClr val="FF0000"/>
                </a:solidFill>
                <a:effectLst>
                  <a:outerShdw blurRad="38100" dist="38100" dir="2700000" algn="tl">
                    <a:srgbClr val="000000"/>
                  </a:outerShdw>
                </a:effectLst>
                <a:cs typeface="B Titr" pitchFamily="2" charset="-78"/>
              </a:rPr>
              <a:t>تقدیم احترام</a:t>
            </a:r>
            <a:endParaRPr lang="fa-IR" sz="5400" dirty="0">
              <a:solidFill>
                <a:srgbClr val="FF0000"/>
              </a:solidFill>
              <a:cs typeface="B Titr" pitchFamily="2" charset="-78"/>
            </a:endParaRPr>
          </a:p>
        </p:txBody>
      </p:sp>
      <p:pic>
        <p:nvPicPr>
          <p:cNvPr id="9" name="Picture 2"/>
          <p:cNvPicPr>
            <a:picLocks noChangeAspect="1" noChangeArrowheads="1"/>
          </p:cNvPicPr>
          <p:nvPr/>
        </p:nvPicPr>
        <p:blipFill>
          <a:blip r:embed="rId3" cstate="print"/>
          <a:stretch>
            <a:fillRect/>
          </a:stretch>
        </p:blipFill>
        <p:spPr bwMode="auto">
          <a:xfrm>
            <a:off x="0" y="3851539"/>
            <a:ext cx="9144000" cy="3006461"/>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78258"/>
            <a:ext cx="7924800" cy="762000"/>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prstClr val="white"/>
                </a:solidFill>
                <a:cs typeface="B Jadid" pitchFamily="2" charset="-78"/>
              </a:rPr>
              <a:t>اقتصاد سلامت</a:t>
            </a:r>
            <a:endParaRPr lang="fa-IR" sz="3200" b="1" dirty="0">
              <a:solidFill>
                <a:prstClr val="white"/>
              </a:solidFill>
              <a:cs typeface="B Jadid" pitchFamily="2" charset="-78"/>
            </a:endParaRPr>
          </a:p>
        </p:txBody>
      </p:sp>
      <p:sp>
        <p:nvSpPr>
          <p:cNvPr id="3" name="Rounded Rectangle 2"/>
          <p:cNvSpPr/>
          <p:nvPr/>
        </p:nvSpPr>
        <p:spPr>
          <a:xfrm>
            <a:off x="685800" y="992658"/>
            <a:ext cx="7924800" cy="507516"/>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4400" b="1" dirty="0" smtClean="0">
                <a:solidFill>
                  <a:srgbClr val="4BACC6">
                    <a:lumMod val="50000"/>
                  </a:srgbClr>
                </a:solidFill>
                <a:cs typeface="B Jadid" pitchFamily="2" charset="-78"/>
              </a:rPr>
              <a:t>NHA</a:t>
            </a:r>
            <a:endParaRPr lang="fa-IR" sz="4400" b="1" dirty="0">
              <a:solidFill>
                <a:srgbClr val="4BACC6">
                  <a:lumMod val="50000"/>
                </a:srgbClr>
              </a:solidFill>
              <a:cs typeface="B Jadid" pitchFamily="2" charset="-78"/>
            </a:endParaRPr>
          </a:p>
        </p:txBody>
      </p:sp>
      <p:sp>
        <p:nvSpPr>
          <p:cNvPr id="4" name="Rounded Rectangle 3"/>
          <p:cNvSpPr/>
          <p:nvPr/>
        </p:nvSpPr>
        <p:spPr>
          <a:xfrm>
            <a:off x="642910" y="1571612"/>
            <a:ext cx="7924800" cy="76200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800" b="1" dirty="0" smtClean="0">
                <a:solidFill>
                  <a:srgbClr val="4BACC6">
                    <a:lumMod val="50000"/>
                  </a:srgbClr>
                </a:solidFill>
                <a:cs typeface="B Jadid" pitchFamily="2" charset="-78"/>
              </a:rPr>
              <a:t>برنامه ششم توسعه</a:t>
            </a:r>
            <a:endParaRPr lang="fa-IR" sz="2800" b="1" dirty="0">
              <a:solidFill>
                <a:srgbClr val="4BACC6">
                  <a:lumMod val="50000"/>
                </a:srgbClr>
              </a:solidFill>
              <a:cs typeface="B Jadid" pitchFamily="2" charset="-78"/>
            </a:endParaRPr>
          </a:p>
        </p:txBody>
      </p:sp>
      <p:sp>
        <p:nvSpPr>
          <p:cNvPr id="5" name="Rounded Rectangle 4"/>
          <p:cNvSpPr/>
          <p:nvPr/>
        </p:nvSpPr>
        <p:spPr>
          <a:xfrm>
            <a:off x="714348" y="2357430"/>
            <a:ext cx="7924800" cy="674089"/>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4BACC6">
                    <a:lumMod val="50000"/>
                  </a:srgbClr>
                </a:solidFill>
                <a:cs typeface="B Jadid" pitchFamily="2" charset="-78"/>
              </a:rPr>
              <a:t>اقتصاد مقاومتی</a:t>
            </a:r>
            <a:endParaRPr lang="fa-IR" sz="2800" b="1" dirty="0">
              <a:solidFill>
                <a:srgbClr val="4BACC6">
                  <a:lumMod val="50000"/>
                </a:srgbClr>
              </a:solidFill>
              <a:cs typeface="B Jadid" pitchFamily="2" charset="-78"/>
            </a:endParaRPr>
          </a:p>
        </p:txBody>
      </p:sp>
      <p:sp>
        <p:nvSpPr>
          <p:cNvPr id="6" name="Rounded Rectangle 5"/>
          <p:cNvSpPr/>
          <p:nvPr/>
        </p:nvSpPr>
        <p:spPr>
          <a:xfrm>
            <a:off x="714348" y="3071810"/>
            <a:ext cx="7924800" cy="621707"/>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4400" b="1" dirty="0" smtClean="0">
                <a:solidFill>
                  <a:srgbClr val="4BACC6">
                    <a:lumMod val="50000"/>
                  </a:srgbClr>
                </a:solidFill>
                <a:cs typeface="B Jadid" pitchFamily="2" charset="-78"/>
              </a:rPr>
              <a:t>TOT</a:t>
            </a:r>
            <a:endParaRPr lang="fa-IR" sz="4400" b="1" dirty="0" smtClean="0">
              <a:solidFill>
                <a:srgbClr val="4BACC6">
                  <a:lumMod val="50000"/>
                </a:srgbClr>
              </a:solidFill>
              <a:cs typeface="B Jadid" pitchFamily="2" charset="-78"/>
            </a:endParaRPr>
          </a:p>
        </p:txBody>
      </p:sp>
      <p:sp>
        <p:nvSpPr>
          <p:cNvPr id="7" name="Rounded Rectangle 6"/>
          <p:cNvSpPr/>
          <p:nvPr/>
        </p:nvSpPr>
        <p:spPr>
          <a:xfrm>
            <a:off x="714348" y="4572008"/>
            <a:ext cx="7924800" cy="76200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4BACC6">
                    <a:lumMod val="50000"/>
                  </a:srgbClr>
                </a:solidFill>
                <a:cs typeface="B Jadid" pitchFamily="2" charset="-78"/>
              </a:rPr>
              <a:t>طرح ارزیابی بخش سلامت در دولت یازدهم با همکاری  </a:t>
            </a:r>
            <a:r>
              <a:rPr lang="en-US" sz="2800" b="1" dirty="0" smtClean="0">
                <a:solidFill>
                  <a:srgbClr val="4BACC6">
                    <a:lumMod val="50000"/>
                  </a:srgbClr>
                </a:solidFill>
                <a:cs typeface="B Jadid" pitchFamily="2" charset="-78"/>
              </a:rPr>
              <a:t>WHO</a:t>
            </a:r>
            <a:r>
              <a:rPr lang="fa-IR" sz="2400" b="1" dirty="0" smtClean="0">
                <a:solidFill>
                  <a:srgbClr val="4BACC6">
                    <a:lumMod val="50000"/>
                  </a:srgbClr>
                </a:solidFill>
                <a:cs typeface="B Jadid" pitchFamily="2" charset="-78"/>
              </a:rPr>
              <a:t> </a:t>
            </a:r>
            <a:endParaRPr lang="fa-IR" sz="2400" b="1" dirty="0">
              <a:solidFill>
                <a:srgbClr val="4BACC6">
                  <a:lumMod val="50000"/>
                </a:srgbClr>
              </a:solidFill>
              <a:cs typeface="B Jadid" pitchFamily="2" charset="-78"/>
            </a:endParaRPr>
          </a:p>
        </p:txBody>
      </p:sp>
      <p:sp>
        <p:nvSpPr>
          <p:cNvPr id="8" name="Rounded Rectangle 7"/>
          <p:cNvSpPr/>
          <p:nvPr/>
        </p:nvSpPr>
        <p:spPr>
          <a:xfrm>
            <a:off x="714348" y="5429264"/>
            <a:ext cx="7924800" cy="690562"/>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4BACC6">
                    <a:lumMod val="50000"/>
                  </a:srgbClr>
                </a:solidFill>
                <a:cs typeface="B Jadid" pitchFamily="2" charset="-78"/>
              </a:rPr>
              <a:t>کارگروه اقتصاد کلان سلامت (</a:t>
            </a:r>
            <a:r>
              <a:rPr lang="en-US" sz="2400" b="1" dirty="0" smtClean="0">
                <a:solidFill>
                  <a:srgbClr val="4BACC6">
                    <a:lumMod val="50000"/>
                  </a:srgbClr>
                </a:solidFill>
                <a:cs typeface="B Jadid" pitchFamily="2" charset="-78"/>
              </a:rPr>
              <a:t>CMH </a:t>
            </a:r>
            <a:r>
              <a:rPr lang="fa-IR" sz="2400" b="1" dirty="0" smtClean="0">
                <a:solidFill>
                  <a:srgbClr val="4BACC6">
                    <a:lumMod val="50000"/>
                  </a:srgbClr>
                </a:solidFill>
                <a:cs typeface="B Jadid" pitchFamily="2" charset="-78"/>
              </a:rPr>
              <a:t>)</a:t>
            </a:r>
            <a:endParaRPr lang="fa-IR" sz="2400" b="1" dirty="0">
              <a:solidFill>
                <a:srgbClr val="4BACC6">
                  <a:lumMod val="50000"/>
                </a:srgbClr>
              </a:solidFill>
              <a:cs typeface="B Jadid" pitchFamily="2" charset="-78"/>
            </a:endParaRPr>
          </a:p>
        </p:txBody>
      </p:sp>
      <p:sp>
        <p:nvSpPr>
          <p:cNvPr id="9" name="Rounded Rectangle 8"/>
          <p:cNvSpPr/>
          <p:nvPr/>
        </p:nvSpPr>
        <p:spPr>
          <a:xfrm>
            <a:off x="714348" y="6236148"/>
            <a:ext cx="7924800" cy="621852"/>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800" b="1" dirty="0" smtClean="0">
                <a:solidFill>
                  <a:srgbClr val="4BACC6">
                    <a:lumMod val="50000"/>
                  </a:srgbClr>
                </a:solidFill>
                <a:cs typeface="B Jadid" pitchFamily="2" charset="-78"/>
              </a:rPr>
              <a:t>رصد برنامه عملیاتی دانشگاهها </a:t>
            </a:r>
            <a:endParaRPr lang="fa-IR" sz="2800" b="1" dirty="0">
              <a:solidFill>
                <a:srgbClr val="4BACC6">
                  <a:lumMod val="50000"/>
                </a:srgbClr>
              </a:solidFill>
              <a:cs typeface="B Jadid" pitchFamily="2" charset="-78"/>
            </a:endParaRPr>
          </a:p>
        </p:txBody>
      </p:sp>
      <p:sp>
        <p:nvSpPr>
          <p:cNvPr id="10" name="Rounded Rectangle 9"/>
          <p:cNvSpPr/>
          <p:nvPr/>
        </p:nvSpPr>
        <p:spPr>
          <a:xfrm>
            <a:off x="785786" y="3786190"/>
            <a:ext cx="7924800" cy="690562"/>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2800" b="1" dirty="0" smtClean="0">
                <a:solidFill>
                  <a:srgbClr val="4BACC6">
                    <a:lumMod val="50000"/>
                  </a:srgbClr>
                </a:solidFill>
                <a:cs typeface="B Jadid" pitchFamily="2" charset="-78"/>
              </a:rPr>
              <a:t>تهیه گزارشات اقتصادی</a:t>
            </a:r>
            <a:endParaRPr lang="fa-IR" sz="2800" b="1" dirty="0">
              <a:solidFill>
                <a:srgbClr val="4BACC6">
                  <a:lumMod val="50000"/>
                </a:srgbClr>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down)">
                                      <p:cBhvr>
                                        <p:cTn id="31" dur="500"/>
                                        <p:tgtEl>
                                          <p:spTgt spid="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wipe(down)">
                                      <p:cBhvr>
                                        <p:cTn id="55" dur="500"/>
                                        <p:tgtEl>
                                          <p:spTgt spid="9">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bg/>
                                          </p:spTgt>
                                        </p:tgtEl>
                                        <p:attrNameLst>
                                          <p:attrName>style.visibility</p:attrName>
                                        </p:attrNameLst>
                                      </p:cBhvr>
                                      <p:to>
                                        <p:strVal val="visible"/>
                                      </p:to>
                                    </p:set>
                                    <p:animEffect transition="in" filter="wipe(down)">
                                      <p:cBhvr>
                                        <p:cTn id="63" dur="500"/>
                                        <p:tgtEl>
                                          <p:spTgt spid="10">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wipe(down)">
                                      <p:cBhvr>
                                        <p:cTn id="6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build="allAtOnce" animBg="1"/>
      <p:bldP spid="9" grpId="0" build="allAtOnce" animBg="1"/>
      <p:bldP spid="10"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381000"/>
            <a:ext cx="7924800" cy="762000"/>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FFFF00"/>
                </a:solidFill>
                <a:cs typeface="B Jadid" pitchFamily="2" charset="-78"/>
              </a:rPr>
              <a:t>بانکهای اطلاعاتی و سامانه های کاربردی </a:t>
            </a:r>
            <a:endParaRPr lang="fa-IR" sz="3200" b="1" dirty="0">
              <a:solidFill>
                <a:srgbClr val="FFFF00"/>
              </a:solidFill>
              <a:cs typeface="B Jadid" pitchFamily="2" charset="-78"/>
            </a:endParaRPr>
          </a:p>
        </p:txBody>
      </p:sp>
      <p:sp>
        <p:nvSpPr>
          <p:cNvPr id="3" name="Rounded Rectangle 2"/>
          <p:cNvSpPr/>
          <p:nvPr/>
        </p:nvSpPr>
        <p:spPr>
          <a:xfrm>
            <a:off x="685800" y="1295400"/>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prstClr val="white"/>
                </a:solidFill>
                <a:cs typeface="B Jadid" pitchFamily="2" charset="-78"/>
              </a:rPr>
              <a:t>سامانه نظام نوین مالی (با 14000 کاربر)</a:t>
            </a:r>
            <a:endParaRPr lang="fa-IR" sz="3200" b="1" dirty="0">
              <a:solidFill>
                <a:prstClr val="white"/>
              </a:solidFill>
              <a:cs typeface="B Jadid" pitchFamily="2" charset="-78"/>
            </a:endParaRPr>
          </a:p>
        </p:txBody>
      </p:sp>
      <p:sp>
        <p:nvSpPr>
          <p:cNvPr id="4" name="Rounded Rectangle 3"/>
          <p:cNvSpPr/>
          <p:nvPr/>
        </p:nvSpPr>
        <p:spPr>
          <a:xfrm>
            <a:off x="685800" y="2133600"/>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600" b="1" dirty="0" smtClean="0">
                <a:solidFill>
                  <a:prstClr val="white"/>
                </a:solidFill>
                <a:cs typeface="B Jadid" pitchFamily="2" charset="-78"/>
              </a:rPr>
              <a:t>مبادله بودجه تفصیلی</a:t>
            </a:r>
            <a:endParaRPr lang="fa-IR" sz="3600" b="1" dirty="0">
              <a:solidFill>
                <a:prstClr val="white"/>
              </a:solidFill>
              <a:cs typeface="B Jadid" pitchFamily="2" charset="-78"/>
            </a:endParaRPr>
          </a:p>
        </p:txBody>
      </p:sp>
      <p:sp>
        <p:nvSpPr>
          <p:cNvPr id="5" name="Rounded Rectangle 4"/>
          <p:cNvSpPr/>
          <p:nvPr/>
        </p:nvSpPr>
        <p:spPr>
          <a:xfrm>
            <a:off x="685800" y="2986215"/>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prstClr val="white"/>
                </a:solidFill>
                <a:cs typeface="B Jadid" pitchFamily="2" charset="-78"/>
              </a:rPr>
              <a:t>سامانه جامه اطلاعات درآمد اختصاصی (سجاد)</a:t>
            </a:r>
            <a:endParaRPr lang="fa-IR" sz="3200" b="1" dirty="0">
              <a:solidFill>
                <a:prstClr val="white"/>
              </a:solidFill>
              <a:cs typeface="B Jadid" pitchFamily="2" charset="-78"/>
            </a:endParaRPr>
          </a:p>
        </p:txBody>
      </p:sp>
      <p:sp>
        <p:nvSpPr>
          <p:cNvPr id="6" name="Rounded Rectangle 5"/>
          <p:cNvSpPr/>
          <p:nvPr/>
        </p:nvSpPr>
        <p:spPr>
          <a:xfrm>
            <a:off x="685800" y="3824415"/>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600" b="1" dirty="0" smtClean="0">
                <a:solidFill>
                  <a:prstClr val="white"/>
                </a:solidFill>
                <a:cs typeface="B Jadid" pitchFamily="2" charset="-78"/>
              </a:rPr>
              <a:t>سامانه مدیریت توزیع اعتبارات (سمتا)</a:t>
            </a:r>
          </a:p>
        </p:txBody>
      </p:sp>
      <p:sp>
        <p:nvSpPr>
          <p:cNvPr id="7" name="Rounded Rectangle 6"/>
          <p:cNvSpPr/>
          <p:nvPr/>
        </p:nvSpPr>
        <p:spPr>
          <a:xfrm>
            <a:off x="685800" y="4648200"/>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600" b="1" dirty="0" smtClean="0">
                <a:solidFill>
                  <a:prstClr val="white"/>
                </a:solidFill>
                <a:cs typeface="B Jadid" pitchFamily="2" charset="-78"/>
              </a:rPr>
              <a:t>داشبورد نظام نوین مالی</a:t>
            </a:r>
          </a:p>
        </p:txBody>
      </p:sp>
      <p:sp>
        <p:nvSpPr>
          <p:cNvPr id="8" name="Rounded Rectangle 7"/>
          <p:cNvSpPr/>
          <p:nvPr/>
        </p:nvSpPr>
        <p:spPr>
          <a:xfrm>
            <a:off x="685800" y="5486400"/>
            <a:ext cx="7924800" cy="762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600" b="1" dirty="0" smtClean="0">
                <a:solidFill>
                  <a:prstClr val="white"/>
                </a:solidFill>
                <a:cs typeface="B Jadid" pitchFamily="2" charset="-78"/>
              </a:rPr>
              <a:t>سامانه بانکهای اطلاعاتی بودجه (سبا)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down)">
                                      <p:cBhvr>
                                        <p:cTn id="31" dur="500"/>
                                        <p:tgtEl>
                                          <p:spTgt spid="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823785"/>
            <a:ext cx="7924800" cy="7620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4BACC6">
                    <a:lumMod val="20000"/>
                    <a:lumOff val="80000"/>
                  </a:srgbClr>
                </a:solidFill>
                <a:cs typeface="B Jadid" pitchFamily="2" charset="-78"/>
              </a:rPr>
              <a:t>سامانه های اطلاع رسانی</a:t>
            </a:r>
            <a:endParaRPr lang="fa-IR" sz="3200" b="1" dirty="0">
              <a:solidFill>
                <a:srgbClr val="4BACC6">
                  <a:lumMod val="20000"/>
                  <a:lumOff val="80000"/>
                </a:srgbClr>
              </a:solidFill>
              <a:cs typeface="B Jadid" pitchFamily="2" charset="-78"/>
            </a:endParaRPr>
          </a:p>
        </p:txBody>
      </p:sp>
      <p:sp>
        <p:nvSpPr>
          <p:cNvPr id="3" name="Rounded Rectangle 2"/>
          <p:cNvSpPr/>
          <p:nvPr/>
        </p:nvSpPr>
        <p:spPr>
          <a:xfrm>
            <a:off x="685800" y="1738185"/>
            <a:ext cx="7924800" cy="762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200" b="1" dirty="0" smtClean="0">
                <a:solidFill>
                  <a:srgbClr val="4F81BD">
                    <a:lumMod val="75000"/>
                  </a:srgbClr>
                </a:solidFill>
                <a:cs typeface="B Jadid" pitchFamily="2" charset="-78"/>
              </a:rPr>
              <a:t>سامانه مرکز بودجه و پایش عملکرد</a:t>
            </a:r>
            <a:endParaRPr lang="fa-IR" sz="3200" b="1" dirty="0">
              <a:solidFill>
                <a:srgbClr val="4F81BD">
                  <a:lumMod val="75000"/>
                </a:srgbClr>
              </a:solidFill>
              <a:cs typeface="B Jadid" pitchFamily="2" charset="-78"/>
            </a:endParaRPr>
          </a:p>
        </p:txBody>
      </p:sp>
      <p:sp>
        <p:nvSpPr>
          <p:cNvPr id="4" name="Rounded Rectangle 3"/>
          <p:cNvSpPr/>
          <p:nvPr/>
        </p:nvSpPr>
        <p:spPr>
          <a:xfrm>
            <a:off x="685800" y="2576385"/>
            <a:ext cx="7924800" cy="762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fa-IR" sz="3600" b="1" dirty="0" smtClean="0">
                <a:solidFill>
                  <a:srgbClr val="4F81BD">
                    <a:lumMod val="75000"/>
                  </a:srgbClr>
                </a:solidFill>
                <a:cs typeface="B Jadid" pitchFamily="2" charset="-78"/>
              </a:rPr>
              <a:t>سامانه نظام نوین مالی</a:t>
            </a:r>
            <a:endParaRPr lang="fa-IR" sz="3600" b="1" dirty="0">
              <a:solidFill>
                <a:srgbClr val="4F81BD">
                  <a:lumMod val="75000"/>
                </a:srgbClr>
              </a:solidFill>
              <a:cs typeface="B Jadid" pitchFamily="2" charset="-78"/>
            </a:endParaRPr>
          </a:p>
        </p:txBody>
      </p:sp>
      <p:sp>
        <p:nvSpPr>
          <p:cNvPr id="5" name="Rounded Rectangle 4"/>
          <p:cNvSpPr/>
          <p:nvPr/>
        </p:nvSpPr>
        <p:spPr>
          <a:xfrm>
            <a:off x="685800" y="3429000"/>
            <a:ext cx="7924800" cy="762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4F81BD">
                    <a:lumMod val="75000"/>
                  </a:srgbClr>
                </a:solidFill>
                <a:cs typeface="B Jadid" pitchFamily="2" charset="-78"/>
              </a:rPr>
              <a:t>سامانه شبکه تحقیقات سلامت</a:t>
            </a:r>
            <a:endParaRPr lang="fa-IR" sz="3200" b="1" dirty="0">
              <a:solidFill>
                <a:srgbClr val="4F81BD">
                  <a:lumMod val="75000"/>
                </a:srgbClr>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823785"/>
            <a:ext cx="7924800" cy="762000"/>
          </a:xfrm>
          <a:prstGeom prst="roundRect">
            <a:avLst>
              <a:gd name="adj" fmla="val 5000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FFFF00"/>
                </a:solidFill>
                <a:cs typeface="B Jadid" pitchFamily="2" charset="-78"/>
              </a:rPr>
              <a:t>گروه آوا</a:t>
            </a:r>
            <a:endParaRPr lang="fa-IR" sz="3200" b="1" dirty="0">
              <a:solidFill>
                <a:srgbClr val="FFFF00"/>
              </a:solidFill>
              <a:cs typeface="B Jadid" pitchFamily="2" charset="-78"/>
            </a:endParaRPr>
          </a:p>
        </p:txBody>
      </p:sp>
      <p:sp>
        <p:nvSpPr>
          <p:cNvPr id="3" name="Rounded Rectangle 2"/>
          <p:cNvSpPr/>
          <p:nvPr/>
        </p:nvSpPr>
        <p:spPr>
          <a:xfrm>
            <a:off x="685800" y="1738185"/>
            <a:ext cx="7924800" cy="762000"/>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993300"/>
                </a:solidFill>
                <a:cs typeface="B Jadid" pitchFamily="2" charset="-78"/>
              </a:rPr>
              <a:t>راهبری فرآیندهای مرتبط با سهام جهت انتقال به شرکت آوای پردیس سلامت </a:t>
            </a:r>
            <a:endParaRPr lang="fa-IR" sz="2000" b="1" dirty="0">
              <a:solidFill>
                <a:srgbClr val="993300"/>
              </a:solidFill>
              <a:cs typeface="B Jadid" pitchFamily="2" charset="-78"/>
            </a:endParaRPr>
          </a:p>
        </p:txBody>
      </p:sp>
      <p:sp>
        <p:nvSpPr>
          <p:cNvPr id="4" name="Rounded Rectangle 3"/>
          <p:cNvSpPr/>
          <p:nvPr/>
        </p:nvSpPr>
        <p:spPr>
          <a:xfrm>
            <a:off x="685800" y="2576385"/>
            <a:ext cx="7924800" cy="762000"/>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smtClean="0">
                <a:solidFill>
                  <a:srgbClr val="993300"/>
                </a:solidFill>
                <a:cs typeface="B Jadid" pitchFamily="2" charset="-78"/>
              </a:rPr>
              <a:t>تعامل با شرکتهای مختلف گروه آوا</a:t>
            </a:r>
            <a:endParaRPr lang="fa-IR" sz="3600" b="1" dirty="0">
              <a:solidFill>
                <a:srgbClr val="993300"/>
              </a:solidFill>
              <a:cs typeface="B Jadid" pitchFamily="2" charset="-78"/>
            </a:endParaRPr>
          </a:p>
        </p:txBody>
      </p:sp>
      <p:sp>
        <p:nvSpPr>
          <p:cNvPr id="5" name="Rounded Rectangle 4"/>
          <p:cNvSpPr/>
          <p:nvPr/>
        </p:nvSpPr>
        <p:spPr>
          <a:xfrm>
            <a:off x="685800" y="3429000"/>
            <a:ext cx="7924800" cy="762000"/>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993300"/>
                </a:solidFill>
                <a:cs typeface="B Jadid" pitchFamily="2" charset="-78"/>
              </a:rPr>
              <a:t>تعامل با هیات امنا ارزی جهت کارکرد بهینه شرکتها</a:t>
            </a:r>
            <a:endParaRPr lang="fa-IR" sz="2800" b="1" dirty="0">
              <a:solidFill>
                <a:srgbClr val="993300"/>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4400" b="1" i="0" u="none" strike="noStrike" cap="none" normalizeH="0" baseline="0" smtClean="0">
            <a:ln>
              <a:noFill/>
            </a:ln>
            <a:solidFill>
              <a:schemeClr val="tx1"/>
            </a:solidFill>
            <a:effectLst/>
            <a:latin typeface="Tahoma" pitchFamily="34" charset="0"/>
            <a:cs typeface="Nasim" pitchFamily="2" charset="-78"/>
          </a:defRPr>
        </a:defPPr>
      </a:lstStyle>
    </a:lnDef>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B_sokhanrani</Template>
  <TotalTime>3159</TotalTime>
  <Words>2471</Words>
  <Application>Microsoft Office PowerPoint</Application>
  <PresentationFormat>On-screen Show (4:3)</PresentationFormat>
  <Paragraphs>372</Paragraphs>
  <Slides>55</Slides>
  <Notes>17</Notes>
  <HiddenSlides>0</HiddenSlides>
  <MMClips>0</MMClips>
  <ScaleCrop>false</ScaleCrop>
  <HeadingPairs>
    <vt:vector size="4" baseType="variant">
      <vt:variant>
        <vt:lpstr>Theme</vt:lpstr>
      </vt:variant>
      <vt:variant>
        <vt:i4>10</vt:i4>
      </vt:variant>
      <vt:variant>
        <vt:lpstr>Slide Titles</vt:lpstr>
      </vt:variant>
      <vt:variant>
        <vt:i4>55</vt:i4>
      </vt:variant>
    </vt:vector>
  </HeadingPairs>
  <TitlesOfParts>
    <vt:vector size="65" baseType="lpstr">
      <vt:lpstr>Textured</vt:lpstr>
      <vt:lpstr>Edge</vt:lpstr>
      <vt:lpstr>Capsules</vt:lpstr>
      <vt:lpstr>1_Balance</vt:lpstr>
      <vt:lpstr>Ocean</vt:lpstr>
      <vt:lpstr>Compass</vt:lpstr>
      <vt:lpstr>1_Textured</vt:lpstr>
      <vt:lpstr>Stream</vt:lpstr>
      <vt:lpstr>1_Office Theme</vt:lpstr>
      <vt:lpstr>Office Theme</vt:lpstr>
      <vt:lpstr>Slide 1</vt:lpstr>
      <vt:lpstr>Outline</vt:lpstr>
      <vt:lpstr>1. اهم فعالیتها و اقدامات مرکز بودجه و پایش عملکرد</vt:lpstr>
      <vt:lpstr>Slide 4</vt:lpstr>
      <vt:lpstr>Slide 5</vt:lpstr>
      <vt:lpstr>Slide 6</vt:lpstr>
      <vt:lpstr>Slide 7</vt:lpstr>
      <vt:lpstr>Slide 8</vt:lpstr>
      <vt:lpstr>Slide 9</vt:lpstr>
      <vt:lpstr>2. پوشش همگانی سلامت  Universal Health Coverage (UHC)    </vt:lpstr>
      <vt:lpstr>پوشش همگانی سلامت راهبرد سازمان بهداشت جهانی است برای تضمین و عملی ساختن شعار‌«سلامت برای همه»</vt:lpstr>
      <vt:lpstr>Slide 12</vt:lpstr>
      <vt:lpstr>ابعاد پوشش همگانی: پوشش تمامی جمعیت، پوشش خدمات سلامت، حفاظت در برابر مخاطرات مالی</vt:lpstr>
      <vt:lpstr>پایش پوشش همگانی سلامت</vt:lpstr>
      <vt:lpstr>Slide 15</vt:lpstr>
      <vt:lpstr>هدفگذاری سازمان بهداشت جهانی</vt:lpstr>
      <vt:lpstr>پایش UHC در ایران</vt:lpstr>
      <vt:lpstr>تهیه سیستم یکپارچه تحت وب برای پایش UHC در ایران</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3. حسابهای ملی سلامت</vt:lpstr>
      <vt:lpstr>Slide 32</vt:lpstr>
      <vt:lpstr>Slide 33</vt:lpstr>
      <vt:lpstr>Slide 34</vt:lpstr>
      <vt:lpstr>Slide 35</vt:lpstr>
      <vt:lpstr>     حساب های ملی سلامت در دنیا </vt:lpstr>
      <vt:lpstr>Slide 37</vt:lpstr>
      <vt:lpstr>حساب های ملی سلامت :      </vt:lpstr>
      <vt:lpstr>Slide 39</vt:lpstr>
      <vt:lpstr>Slide 40</vt:lpstr>
      <vt:lpstr>Slide 41</vt:lpstr>
      <vt:lpstr>Slide 42</vt:lpstr>
      <vt:lpstr>Slide 43</vt:lpstr>
      <vt:lpstr>سهم تامین کنندگان منابع مالی نظام سلامت از کل هزینه ها</vt:lpstr>
      <vt:lpstr>Slide 45</vt:lpstr>
      <vt:lpstr>Slide 46</vt:lpstr>
      <vt:lpstr>Slide 47</vt:lpstr>
      <vt:lpstr>Slide 48</vt:lpstr>
      <vt:lpstr>هزینه های سلامت به تفکیک استان در سال 1393</vt:lpstr>
      <vt:lpstr>کل هزینه های سلامت به تفکیک استان (میلیون ریال)</vt:lpstr>
      <vt:lpstr>سرانه هزینه های سلامت به تفکیک استان در سال 1393</vt:lpstr>
      <vt:lpstr>Slide 52</vt:lpstr>
      <vt:lpstr>Slide 53</vt:lpstr>
      <vt:lpstr>چشم انداز و برنامه 30 ساله (ازگذشته تا آینده)</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 System</dc:creator>
  <cp:lastModifiedBy>H81M-C</cp:lastModifiedBy>
  <cp:revision>332</cp:revision>
  <dcterms:created xsi:type="dcterms:W3CDTF">2012-05-14T07:16:22Z</dcterms:created>
  <dcterms:modified xsi:type="dcterms:W3CDTF">2016-09-06T12:04:08Z</dcterms:modified>
</cp:coreProperties>
</file>